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4"/>
  </p:notesMasterIdLst>
  <p:sldIdLst>
    <p:sldId id="272" r:id="rId3"/>
    <p:sldId id="268" r:id="rId4"/>
    <p:sldId id="284" r:id="rId5"/>
    <p:sldId id="287" r:id="rId6"/>
    <p:sldId id="294" r:id="rId7"/>
    <p:sldId id="292" r:id="rId8"/>
    <p:sldId id="293" r:id="rId9"/>
    <p:sldId id="283" r:id="rId10"/>
    <p:sldId id="281" r:id="rId11"/>
    <p:sldId id="279" r:id="rId12"/>
    <p:sldId id="295" r:id="rId13"/>
    <p:sldId id="285" r:id="rId14"/>
    <p:sldId id="275" r:id="rId15"/>
    <p:sldId id="278" r:id="rId16"/>
    <p:sldId id="291" r:id="rId17"/>
    <p:sldId id="290" r:id="rId18"/>
    <p:sldId id="274" r:id="rId19"/>
    <p:sldId id="289" r:id="rId20"/>
    <p:sldId id="264" r:id="rId21"/>
    <p:sldId id="288" r:id="rId22"/>
    <p:sldId id="282" r:id="rId23"/>
  </p:sldIdLst>
  <p:sldSz cx="49377600" cy="32918400"/>
  <p:notesSz cx="6858000" cy="9144000"/>
  <p:embeddedFontLst>
    <p:embeddedFont>
      <p:font typeface="Arial Black" panose="020B0A04020102020204" pitchFamily="34" charset="0"/>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Lato" panose="020B0604020202020204" charset="0"/>
      <p:regular r:id="rId32"/>
      <p:bold r:id="rId33"/>
      <p:italic r:id="rId34"/>
      <p:boldItalic r:id="rId35"/>
    </p:embeddedFont>
    <p:embeddedFont>
      <p:font typeface="Lato Black" panose="020B0604020202020204" charset="0"/>
      <p:bold r:id="rId36"/>
      <p:boldItalic r:id="rId37"/>
    </p:embeddedFont>
    <p:embeddedFont>
      <p:font typeface="Lato Hairline" panose="020F0202020204030203" charset="0"/>
      <p:regular r:id="rId38"/>
      <p:italic r:id="rId39"/>
    </p:embeddedFont>
    <p:embeddedFont>
      <p:font typeface="Lato Semibold" panose="020B0604020202020204" charset="0"/>
      <p:bold r:id="rId40"/>
    </p:embeddedFont>
    <p:embeddedFont>
      <p:font typeface="Lato Thin" panose="020B0604020202020204" charset="0"/>
      <p:regular r:id="rId41"/>
    </p:embeddedFont>
    <p:embeddedFont>
      <p:font typeface="Verdana" panose="020B0604030504040204" pitchFamily="34" charset="0"/>
      <p:regular r:id="rId42"/>
      <p:bold r:id="rId43"/>
      <p:italic r:id="rId44"/>
      <p:bold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576" userDrawn="1">
          <p15:clr>
            <a:srgbClr val="A4A3A4"/>
          </p15:clr>
        </p15:guide>
        <p15:guide id="3" pos="6024" userDrawn="1">
          <p15:clr>
            <a:srgbClr val="A4A3A4"/>
          </p15:clr>
        </p15:guide>
        <p15:guide id="4" pos="264" userDrawn="1">
          <p15:clr>
            <a:srgbClr val="A4A3A4"/>
          </p15:clr>
        </p15:guide>
        <p15:guide id="5" pos="744" userDrawn="1">
          <p15:clr>
            <a:srgbClr val="A4A3A4"/>
          </p15:clr>
        </p15:guide>
        <p15:guide id="6" orient="horz"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336"/>
    <a:srgbClr val="E91E63"/>
    <a:srgbClr val="B3E5FC"/>
    <a:srgbClr val="FF8A80"/>
    <a:srgbClr val="1B5E20"/>
    <a:srgbClr val="263238"/>
    <a:srgbClr val="4CAF50"/>
    <a:srgbClr val="E0F7FA"/>
    <a:srgbClr val="311B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03" autoAdjust="0"/>
    <p:restoredTop sz="90319" autoAdjust="0"/>
  </p:normalViewPr>
  <p:slideViewPr>
    <p:cSldViewPr snapToGrid="0" showGuides="1">
      <p:cViewPr varScale="1">
        <p:scale>
          <a:sx n="19" d="100"/>
          <a:sy n="19" d="100"/>
        </p:scale>
        <p:origin x="1075" y="130"/>
      </p:cViewPr>
      <p:guideLst>
        <p:guide pos="15576"/>
        <p:guide pos="6024"/>
        <p:guide pos="264"/>
        <p:guide pos="744"/>
        <p:guide orient="horz"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Sheet1!$A$2:$A$4</c:f>
              <c:strCache>
                <c:ptCount val="3"/>
                <c:pt idx="0">
                  <c:v>Updated format</c:v>
                </c:pt>
                <c:pt idx="1">
                  <c:v>BSP</c:v>
                </c:pt>
                <c:pt idx="2">
                  <c:v>Traditional</c:v>
                </c:pt>
              </c:strCache>
            </c:strRef>
          </c:cat>
          <c:val>
            <c:numRef>
              <c:f>Sheet1!$B$2:$B$4</c:f>
              <c:numCache>
                <c:formatCode>General</c:formatCode>
                <c:ptCount val="3"/>
                <c:pt idx="0">
                  <c:v>8.5</c:v>
                </c:pt>
                <c:pt idx="1">
                  <c:v>6.8</c:v>
                </c:pt>
                <c:pt idx="2">
                  <c:v>3.8</c:v>
                </c:pt>
              </c:numCache>
            </c:numRef>
          </c:val>
          <c:extLst>
            <c:ext xmlns:c16="http://schemas.microsoft.com/office/drawing/2014/chart" uri="{C3380CC4-5D6E-409C-BE32-E72D297353CC}">
              <c16:uniqueId val="{00000000-8B1E-41B9-B039-038631C8D98A}"/>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Poster Format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Liking of design as rated by Andrew</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Sheet1!$A$2:$A$6</c:f>
              <c:strCache>
                <c:ptCount val="5"/>
                <c:pt idx="0">
                  <c:v>Arial</c:v>
                </c:pt>
                <c:pt idx="1">
                  <c:v>Comic Sans</c:v>
                </c:pt>
                <c:pt idx="2">
                  <c:v>Rockwell</c:v>
                </c:pt>
                <c:pt idx="3">
                  <c:v>Cambria</c:v>
                </c:pt>
                <c:pt idx="4">
                  <c:v>Futura</c:v>
                </c:pt>
              </c:strCache>
            </c:strRef>
          </c:cat>
          <c:val>
            <c:numRef>
              <c:f>Sheet1!$B$2:$B$6</c:f>
              <c:numCache>
                <c:formatCode>General</c:formatCode>
                <c:ptCount val="5"/>
                <c:pt idx="0">
                  <c:v>3.9</c:v>
                </c:pt>
                <c:pt idx="1">
                  <c:v>2.1</c:v>
                </c:pt>
                <c:pt idx="2">
                  <c:v>6.7</c:v>
                </c:pt>
                <c:pt idx="3">
                  <c:v>6.4</c:v>
                </c:pt>
                <c:pt idx="4">
                  <c:v>7.5</c:v>
                </c:pt>
              </c:numCache>
            </c:numRef>
          </c:val>
          <c:extLst>
            <c:ext xmlns:c16="http://schemas.microsoft.com/office/drawing/2014/chart" uri="{C3380CC4-5D6E-409C-BE32-E72D297353CC}">
              <c16:uniqueId val="{00000000-D2E3-43E7-A011-969BCD5D664B}"/>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Font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Liking of font</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5/26/2021</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a:t>
            </a:fld>
            <a:endParaRPr lang="en-US"/>
          </a:p>
        </p:txBody>
      </p:sp>
    </p:spTree>
    <p:extLst>
      <p:ext uri="{BB962C8B-B14F-4D97-AF65-F5344CB8AC3E}">
        <p14:creationId xmlns:p14="http://schemas.microsoft.com/office/powerpoint/2010/main" val="136651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1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8792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56738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7901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6751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2"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5/26/2021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56505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5/26/2021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3361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5/26/2021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921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2"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5428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2"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70958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1926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7"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2"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94605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5/26/2021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5/26/2021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5/26/2021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5/26/2021</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5/26/2021</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359141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qr-code-generator.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witter.com/mikemorrison" TargetMode="External"/><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twitter.com/jesshlay" TargetMode="Externa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hyperlink" Target="https://twitter.com/SPrinceWare/status/1125938979789053952" TargetMode="External"/><Relationship Id="rId4" Type="http://schemas.openxmlformats.org/officeDocument/2006/relationships/hyperlink" Target="https://twitter.com/MattKuhnDVM/status/112575443274089677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osf.io/g6xsm/" TargetMode="External"/><Relationship Id="rId3" Type="http://schemas.openxmlformats.org/officeDocument/2006/relationships/hyperlink" Target="https://t.co/UsW4crrPZO?amp=1" TargetMode="External"/><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hyperlink" Target="https://twitter.com/mikemorrison" TargetMode="External"/><Relationship Id="rId4" Type="http://schemas.openxmlformats.org/officeDocument/2006/relationships/hyperlink" Target="https://twitter.com/brentthorne18/status/1115096937366208512" TargetMode="External"/><Relationship Id="rId9" Type="http://schemas.openxmlformats.org/officeDocument/2006/relationships/hyperlink" Target="https://twitter.com/brentthorne1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hyperlink" Target="https://www.overleaf.com/latex/templates/better-poster-latex-template/gmkgjvxqbyyt" TargetMode="External"/><Relationship Id="rId7" Type="http://schemas.openxmlformats.org/officeDocument/2006/relationships/image" Target="../media/image24.svg"/><Relationship Id="rId12" Type="http://schemas.openxmlformats.org/officeDocument/2006/relationships/image" Target="../media/image28.jpeg"/><Relationship Id="rId2" Type="http://schemas.openxmlformats.org/officeDocument/2006/relationships/hyperlink" Target="https://twitter.com/sina_lana" TargetMode="Externa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hyperlink" Target="https://twitter.com/rtsbailo" TargetMode="External"/><Relationship Id="rId10" Type="http://schemas.openxmlformats.org/officeDocument/2006/relationships/hyperlink" Target="https://github.com/LanaSina/better_poster_latex" TargetMode="External"/><Relationship Id="rId4" Type="http://schemas.openxmlformats.org/officeDocument/2006/relationships/image" Target="../media/image22.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hyperlink" Target="https://osf.io/n3e8x/" TargetMode="External"/><Relationship Id="rId2" Type="http://schemas.openxmlformats.org/officeDocument/2006/relationships/hyperlink" Target="https://osf.io/td9sp/" TargetMode="External"/><Relationship Id="rId1" Type="http://schemas.openxmlformats.org/officeDocument/2006/relationships/slideLayout" Target="../slideLayouts/slideLayout13.xml"/><Relationship Id="rId6" Type="http://schemas.openxmlformats.org/officeDocument/2006/relationships/hyperlink" Target="https://osf.io/3dfwa/" TargetMode="External"/><Relationship Id="rId5" Type="http://schemas.openxmlformats.org/officeDocument/2006/relationships/image" Target="../media/image31.png"/><Relationship Id="rId4" Type="http://schemas.openxmlformats.org/officeDocument/2006/relationships/hyperlink" Target="https://osf.io/nk8gh/" TargetMode="Externa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3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twitter.com/kristinrojasmd" TargetMode="External"/><Relationship Id="rId3" Type="http://schemas.openxmlformats.org/officeDocument/2006/relationships/hyperlink" Target="https://www.qrcode-monkey.com/" TargetMode="External"/><Relationship Id="rId7" Type="http://schemas.openxmlformats.org/officeDocument/2006/relationships/image" Target="../media/image38.png"/><Relationship Id="rId2" Type="http://schemas.openxmlformats.org/officeDocument/2006/relationships/hyperlink" Target="https://linktr.ee/" TargetMode="External"/><Relationship Id="rId1" Type="http://schemas.openxmlformats.org/officeDocument/2006/relationships/slideLayout" Target="../slideLayouts/slideLayout2.xml"/><Relationship Id="rId6" Type="http://schemas.openxmlformats.org/officeDocument/2006/relationships/hyperlink" Target="https://twitter.com/kristinrojasmd/status/1124418213050298368" TargetMode="External"/><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t.co/GULAAofwRm?amp=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s://twitter.com/ElzaRechtman/status/1121783109480009729" TargetMode="External"/><Relationship Id="rId3" Type="http://schemas.openxmlformats.org/officeDocument/2006/relationships/image" Target="../media/image6.jpeg"/><Relationship Id="rId7" Type="http://schemas.openxmlformats.org/officeDocument/2006/relationships/hyperlink" Target="https://twitter.com/MCLaScience/status/1122505413386231810"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s://twitter.com/DStroumsa/status/1125164961611833344" TargetMode="External"/><Relationship Id="rId11" Type="http://schemas.openxmlformats.org/officeDocument/2006/relationships/hyperlink" Target="https://twitter.com/akreutzer82" TargetMode="External"/><Relationship Id="rId5" Type="http://schemas.openxmlformats.org/officeDocument/2006/relationships/image" Target="../media/image8.jpeg"/><Relationship Id="rId10" Type="http://schemas.openxmlformats.org/officeDocument/2006/relationships/image" Target="../media/image9.jpeg"/><Relationship Id="rId4" Type="http://schemas.openxmlformats.org/officeDocument/2006/relationships/image" Target="../media/image7.jpeg"/><Relationship Id="rId9" Type="http://schemas.openxmlformats.org/officeDocument/2006/relationships/hyperlink" Target="https://twitter.com/mikemorris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witter.com/mnthydro" TargetMode="External"/><Relationship Id="rId2" Type="http://schemas.openxmlformats.org/officeDocument/2006/relationships/hyperlink" Target="https://twitter.com/hydrogawker" TargetMode="Externa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henounproject.com/"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vectorstock.com/" TargetMode="External"/><Relationship Id="rId2" Type="http://schemas.openxmlformats.org/officeDocument/2006/relationships/hyperlink" Target="https://vectorstock.com/" TargetMode="Externa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www.milank.de/documents/kloewer_egu.pdf" TargetMode="External"/><Relationship Id="rId2" Type="http://schemas.openxmlformats.org/officeDocument/2006/relationships/hyperlink" Target="https://twitter.com/milankloewer" TargetMode="Externa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148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819F-FE92-412D-A3A4-C7AB34024A65}"/>
              </a:ext>
            </a:extLst>
          </p:cNvPr>
          <p:cNvSpPr>
            <a:spLocks noGrp="1"/>
          </p:cNvSpPr>
          <p:nvPr>
            <p:ph type="title"/>
          </p:nvPr>
        </p:nvSpPr>
        <p:spPr>
          <a:xfrm>
            <a:off x="3394710" y="5654043"/>
            <a:ext cx="42588180" cy="18318473"/>
          </a:xfrm>
        </p:spPr>
        <p:txBody>
          <a:bodyPr>
            <a:normAutofit fontScale="90000"/>
          </a:bodyPr>
          <a:lstStyle/>
          <a:p>
            <a:pPr>
              <a:lnSpc>
                <a:spcPct val="120000"/>
              </a:lnSpc>
            </a:pPr>
            <a:r>
              <a:rPr lang="en-US" b="1" dirty="0">
                <a:solidFill>
                  <a:srgbClr val="E1BEE7"/>
                </a:solidFill>
                <a:latin typeface="Verdana" panose="020B0604030504040204" pitchFamily="34" charset="0"/>
                <a:ea typeface="Verdana" panose="020B0604030504040204" pitchFamily="34" charset="0"/>
              </a:rPr>
              <a:t>Notes:</a:t>
            </a:r>
            <a:r>
              <a:rPr lang="en-US" b="1" dirty="0">
                <a:solidFill>
                  <a:schemeClr val="bg1"/>
                </a:solidFill>
                <a:latin typeface="Verdana" panose="020B0604030504040204" pitchFamily="34" charset="0"/>
                <a:ea typeface="Verdana" panose="020B0604030504040204" pitchFamily="34" charset="0"/>
              </a:rPr>
              <a:t> </a:t>
            </a:r>
            <a:br>
              <a:rPr lang="en-US" dirty="0">
                <a:solidFill>
                  <a:schemeClr val="bg1"/>
                </a:solidFill>
                <a:latin typeface="Verdana" panose="020B0604030504040204" pitchFamily="34" charset="0"/>
                <a:ea typeface="Verdana" panose="020B0604030504040204" pitchFamily="34" charset="0"/>
              </a:rPr>
            </a:br>
            <a:r>
              <a:rPr lang="en-US" sz="14700" dirty="0">
                <a:solidFill>
                  <a:schemeClr val="bg1"/>
                </a:solidFill>
                <a:latin typeface="Verdana" panose="020B0604030504040204" pitchFamily="34" charset="0"/>
                <a:ea typeface="Verdana" panose="020B0604030504040204" pitchFamily="34" charset="0"/>
              </a:rPr>
              <a:t>1. </a:t>
            </a:r>
            <a:r>
              <a:rPr lang="en-US" sz="14700" b="1" dirty="0">
                <a:solidFill>
                  <a:schemeClr val="bg1"/>
                </a:solidFill>
                <a:latin typeface="Verdana" panose="020B0604030504040204" pitchFamily="34" charset="0"/>
                <a:ea typeface="Verdana" panose="020B0604030504040204" pitchFamily="34" charset="0"/>
              </a:rPr>
              <a:t>Correct fonts</a:t>
            </a:r>
            <a:r>
              <a:rPr lang="en-US" sz="14700" dirty="0">
                <a:solidFill>
                  <a:schemeClr val="bg1"/>
                </a:solidFill>
                <a:latin typeface="Verdana" panose="020B0604030504040204" pitchFamily="34" charset="0"/>
                <a:ea typeface="Verdana" panose="020B0604030504040204" pitchFamily="34" charset="0"/>
              </a:rPr>
              <a:t> won’t load until you open this in PowerPoint</a:t>
            </a:r>
            <a:r>
              <a:rPr lang="en-US" sz="14700" dirty="0">
                <a:solidFill>
                  <a:srgbClr val="757575"/>
                </a:solidFill>
                <a:latin typeface="Verdana" panose="020B0604030504040204" pitchFamily="34" charset="0"/>
                <a:ea typeface="Verdana" panose="020B0604030504040204" pitchFamily="34" charset="0"/>
              </a:rPr>
              <a:t> </a:t>
            </a:r>
            <a:r>
              <a:rPr lang="en-US" sz="14700" dirty="0">
                <a:solidFill>
                  <a:srgbClr val="9E9E9E"/>
                </a:solidFill>
                <a:latin typeface="Verdana" panose="020B0604030504040204" pitchFamily="34" charset="0"/>
                <a:ea typeface="Verdana" panose="020B0604030504040204" pitchFamily="34" charset="0"/>
              </a:rPr>
              <a:t>(e.g., if you’re previewing this in your browser it’ll look uglier than it actually is)</a:t>
            </a:r>
            <a:r>
              <a:rPr lang="en-US" sz="14700" dirty="0">
                <a:solidFill>
                  <a:schemeClr val="bg1"/>
                </a:solidFill>
                <a:latin typeface="Verdana" panose="020B0604030504040204" pitchFamily="34" charset="0"/>
                <a:ea typeface="Verdana" panose="020B0604030504040204" pitchFamily="34" charset="0"/>
              </a:rPr>
              <a:t>.</a:t>
            </a:r>
            <a:br>
              <a:rPr lang="en-US" sz="14700" dirty="0">
                <a:solidFill>
                  <a:schemeClr val="bg1"/>
                </a:solidFill>
                <a:latin typeface="Verdana" panose="020B0604030504040204" pitchFamily="34" charset="0"/>
                <a:ea typeface="Verdana" panose="020B0604030504040204" pitchFamily="34" charset="0"/>
              </a:rPr>
            </a:br>
            <a:br>
              <a:rPr lang="en-US" sz="14700" dirty="0">
                <a:solidFill>
                  <a:schemeClr val="bg1"/>
                </a:solidFill>
                <a:latin typeface="Verdana" panose="020B0604030504040204" pitchFamily="34" charset="0"/>
                <a:ea typeface="Verdana" panose="020B0604030504040204" pitchFamily="34" charset="0"/>
              </a:rPr>
            </a:br>
            <a:r>
              <a:rPr lang="en-US" sz="14700" dirty="0">
                <a:solidFill>
                  <a:schemeClr val="bg1"/>
                </a:solidFill>
                <a:latin typeface="Verdana" panose="020B0604030504040204" pitchFamily="34" charset="0"/>
                <a:ea typeface="Verdana" panose="020B0604030504040204" pitchFamily="34" charset="0"/>
              </a:rPr>
              <a:t>2. Generate </a:t>
            </a:r>
            <a:r>
              <a:rPr lang="en-US" sz="14700" b="1" dirty="0">
                <a:solidFill>
                  <a:schemeClr val="bg1"/>
                </a:solidFill>
                <a:latin typeface="Verdana" panose="020B0604030504040204" pitchFamily="34" charset="0"/>
                <a:ea typeface="Verdana" panose="020B0604030504040204" pitchFamily="34" charset="0"/>
              </a:rPr>
              <a:t>QR</a:t>
            </a:r>
            <a:r>
              <a:rPr lang="en-US" sz="14700" dirty="0">
                <a:solidFill>
                  <a:schemeClr val="bg1"/>
                </a:solidFill>
                <a:latin typeface="Verdana" panose="020B0604030504040204" pitchFamily="34" charset="0"/>
                <a:ea typeface="Verdana" panose="020B0604030504040204" pitchFamily="34" charset="0"/>
              </a:rPr>
              <a:t> codes here:</a:t>
            </a:r>
            <a:br>
              <a:rPr lang="en-US" sz="14700" dirty="0">
                <a:solidFill>
                  <a:schemeClr val="bg1"/>
                </a:solidFill>
                <a:latin typeface="Verdana" panose="020B0604030504040204" pitchFamily="34" charset="0"/>
                <a:ea typeface="Verdana" panose="020B0604030504040204" pitchFamily="34" charset="0"/>
              </a:rPr>
            </a:br>
            <a:r>
              <a:rPr lang="en-US" sz="9600" dirty="0">
                <a:latin typeface="Verdana" panose="020B0604030504040204" pitchFamily="34" charset="0"/>
                <a:ea typeface="Verdana" panose="020B0604030504040204" pitchFamily="34" charset="0"/>
                <a:cs typeface="Arial" panose="020B0604020202020204" pitchFamily="34" charset="0"/>
                <a:hlinkClick r:id="rId2"/>
              </a:rPr>
              <a:t>https://www.qrcode-monkey.com/</a:t>
            </a:r>
            <a:br>
              <a:rPr lang="en-US" sz="14700" dirty="0">
                <a:solidFill>
                  <a:schemeClr val="bg1"/>
                </a:solidFill>
                <a:latin typeface="Verdana" panose="020B0604030504040204" pitchFamily="34" charset="0"/>
                <a:ea typeface="Verdana" panose="020B0604030504040204" pitchFamily="34" charset="0"/>
              </a:rPr>
            </a:b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496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03E31E80-283F-4632-97E5-643C577C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9"/>
          <a:stretch/>
        </p:blipFill>
        <p:spPr bwMode="auto">
          <a:xfrm>
            <a:off x="11497017" y="5343524"/>
            <a:ext cx="26383566" cy="1751647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mikemorrison</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6030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jesshlay</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Object 2">
            <a:extLst>
              <a:ext uri="{FF2B5EF4-FFF2-40B4-BE49-F238E27FC236}">
                <a16:creationId xmlns:a16="http://schemas.microsoft.com/office/drawing/2014/main" id="{B7EF466A-CA7C-4297-8F6A-49B6D78EFC15}"/>
              </a:ext>
            </a:extLst>
          </p:cNvPr>
          <p:cNvGraphicFramePr>
            <a:graphicFrameLocks noChangeAspect="1"/>
          </p:cNvGraphicFramePr>
          <p:nvPr>
            <p:extLst>
              <p:ext uri="{D42A27DB-BD31-4B8C-83A1-F6EECF244321}">
                <p14:modId xmlns:p14="http://schemas.microsoft.com/office/powerpoint/2010/main" val="3658982308"/>
              </p:ext>
            </p:extLst>
          </p:nvPr>
        </p:nvGraphicFramePr>
        <p:xfrm>
          <a:off x="9945704" y="4150509"/>
          <a:ext cx="29486192" cy="19657461"/>
        </p:xfrm>
        <a:graphic>
          <a:graphicData uri="http://schemas.openxmlformats.org/presentationml/2006/ole">
            <mc:AlternateContent xmlns:mc="http://schemas.openxmlformats.org/markup-compatibility/2006">
              <mc:Choice xmlns:v="urn:schemas-microsoft-com:vml" Requires="v">
                <p:oleObj name="Acrobat Document" r:id="rId3" imgW="37033200" imgH="24688800" progId="Acrobat.Document.DC">
                  <p:embed/>
                </p:oleObj>
              </mc:Choice>
              <mc:Fallback>
                <p:oleObj name="Acrobat Document" r:id="rId3" imgW="37033200" imgH="24688800" progId="Acrobat.Document.DC">
                  <p:embed/>
                  <p:pic>
                    <p:nvPicPr>
                      <p:cNvPr id="0" name=""/>
                      <p:cNvPicPr/>
                      <p:nvPr/>
                    </p:nvPicPr>
                    <p:blipFill>
                      <a:blip r:embed="rId4"/>
                      <a:stretch>
                        <a:fillRect/>
                      </a:stretch>
                    </p:blipFill>
                    <p:spPr>
                      <a:xfrm>
                        <a:off x="9945704" y="4150509"/>
                        <a:ext cx="29486192" cy="1965746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87396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https://pbs.twimg.com/media/D597qQBWsAA4A4j.jpg:large">
            <a:extLst>
              <a:ext uri="{FF2B5EF4-FFF2-40B4-BE49-F238E27FC236}">
                <a16:creationId xmlns:a16="http://schemas.microsoft.com/office/drawing/2014/main" id="{298086AD-6BBD-411B-90C4-E10D177A5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12843" r="6734" b="41525"/>
          <a:stretch/>
        </p:blipFill>
        <p:spPr bwMode="auto">
          <a:xfrm>
            <a:off x="6466507" y="8218154"/>
            <a:ext cx="14723533" cy="11623737"/>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4" name="Picture 4" descr="https://pbs.twimg.com/media/D56uq4yWsAEQVG3.jpg:large">
            <a:extLst>
              <a:ext uri="{FF2B5EF4-FFF2-40B4-BE49-F238E27FC236}">
                <a16:creationId xmlns:a16="http://schemas.microsoft.com/office/drawing/2014/main" id="{3522CA4A-8D8A-4C42-AE1E-06E4EB2D2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3" t="8988" r="18500" b="26612"/>
          <a:stretch/>
        </p:blipFill>
        <p:spPr bwMode="auto">
          <a:xfrm>
            <a:off x="26229077" y="8218154"/>
            <a:ext cx="14723533" cy="11406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6854330" y="20474836"/>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4"/>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4"/>
              </a:rPr>
              <a:t>MattKuhnDVM</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5BFD7F9-54DC-4B2C-98EC-E76B5670C695}"/>
              </a:ext>
            </a:extLst>
          </p:cNvPr>
          <p:cNvSpPr txBox="1"/>
          <p:nvPr/>
        </p:nvSpPr>
        <p:spPr>
          <a:xfrm>
            <a:off x="26616900" y="20474836"/>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SPrinceWare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4081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916405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M</a:t>
            </a:r>
            <a:r>
              <a:rPr lang="en-US" sz="43800" b="1" dirty="0">
                <a:solidFill>
                  <a:srgbClr val="F44336"/>
                </a:solidFill>
                <a:latin typeface="Lato Black" panose="020F0502020204030203" pitchFamily="34" charset="0"/>
                <a:ea typeface="Lato Black" panose="020F0502020204030203" pitchFamily="34" charset="0"/>
                <a:cs typeface="Lato Black" panose="020F0502020204030203" pitchFamily="34" charset="0"/>
              </a:rPr>
              <a:t>o</a:t>
            </a:r>
            <a:r>
              <a:rPr lang="en-US" sz="43800" b="1" dirty="0">
                <a:solidFill>
                  <a:srgbClr val="9C27B0"/>
                </a:solidFill>
                <a:latin typeface="Lato Black" panose="020F0502020204030203" pitchFamily="34" charset="0"/>
                <a:ea typeface="Lato Black" panose="020F0502020204030203" pitchFamily="34" charset="0"/>
                <a:cs typeface="Lato Black" panose="020F0502020204030203" pitchFamily="34" charset="0"/>
              </a:rPr>
              <a:t>d</a:t>
            </a:r>
            <a:r>
              <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rPr>
              <a:t>s</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6026062"/>
            <a:ext cx="35757853" cy="3887539"/>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Community-submitted modifications that you can edit.</a:t>
            </a:r>
          </a:p>
          <a:p>
            <a:pPr algn="ctr">
              <a:lnSpc>
                <a:spcPct val="150000"/>
              </a:lnSpc>
            </a:pPr>
            <a:r>
              <a:rPr lang="en-US" sz="8800" dirty="0">
                <a:solidFill>
                  <a:srgbClr val="9E9E9E"/>
                </a:solidFill>
                <a:latin typeface="Lato" panose="020F0502020204030203" pitchFamily="34" charset="0"/>
                <a:ea typeface="Lato" panose="020F0502020204030203" pitchFamily="34" charset="0"/>
                <a:cs typeface="Lato" panose="020F0502020204030203" pitchFamily="34" charset="0"/>
              </a:rPr>
              <a:t>Make them your own!</a:t>
            </a:r>
          </a:p>
        </p:txBody>
      </p:sp>
    </p:spTree>
    <p:extLst>
      <p:ext uri="{BB962C8B-B14F-4D97-AF65-F5344CB8AC3E}">
        <p14:creationId xmlns:p14="http://schemas.microsoft.com/office/powerpoint/2010/main" val="270450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F049AA07-3916-4F4F-8796-94191ECCF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290" y="8061301"/>
            <a:ext cx="17409827" cy="12432555"/>
          </a:xfrm>
          <a:prstGeom prst="rect">
            <a:avLst/>
          </a:prstGeom>
          <a:noFill/>
          <a:ln w="3175">
            <a:solidFill>
              <a:srgbClr val="263238"/>
            </a:solidFill>
            <a:prstDash val="solid"/>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CE54F6-4FC0-40D8-85BD-90A86374F9C9}"/>
              </a:ext>
            </a:extLst>
          </p:cNvPr>
          <p:cNvSpPr txBox="1"/>
          <p:nvPr/>
        </p:nvSpPr>
        <p:spPr>
          <a:xfrm>
            <a:off x="22616485" y="5049388"/>
            <a:ext cx="203603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R/Markdown Template</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3"/>
              </a:rPr>
              <a:t>https://t.co/UsW4crrPZO?amp=1</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EFF142D3-A23F-4BED-B798-F1DAE492528B}"/>
              </a:ext>
            </a:extLst>
          </p:cNvPr>
          <p:cNvSpPr txBox="1"/>
          <p:nvPr/>
        </p:nvSpPr>
        <p:spPr>
          <a:xfrm>
            <a:off x="22696888" y="22139495"/>
            <a:ext cx="21880227" cy="5632311"/>
          </a:xfrm>
          <a:prstGeom prst="rect">
            <a:avLst/>
          </a:prstGeom>
          <a:noFill/>
        </p:spPr>
        <p:txBody>
          <a:bodyPr wrap="square" rtlCol="0">
            <a:spAutoFit/>
          </a:bodyPr>
          <a:lstStyle/>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Reproducible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(LIVE) HTML poster (e.g., moving GIFs if you're into that)</a:t>
            </a:r>
          </a:p>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Printable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to PDF</a:t>
            </a:r>
          </a:p>
          <a:p>
            <a:pPr marL="1143000" indent="-1143000">
              <a:buFont typeface="Arial" panose="020B0604020202020204" pitchFamily="34" charset="0"/>
              <a:buChar char="•"/>
            </a:pP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Supports </a:t>
            </a: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google fonts</a:t>
            </a:r>
          </a:p>
          <a:p>
            <a:pPr marL="1143000" indent="-1143000">
              <a:buFont typeface="Arial" panose="020B0604020202020204" pitchFamily="34" charset="0"/>
              <a:buChar char="•"/>
            </a:pPr>
            <a:r>
              <a:rPr lang="en-US" sz="7200" dirty="0">
                <a:latin typeface="Lato" panose="020F0502020204030203" pitchFamily="34" charset="0"/>
                <a:ea typeface="Lato" panose="020F0502020204030203" pitchFamily="34" charset="0"/>
                <a:cs typeface="Lato" panose="020F0502020204030203" pitchFamily="34" charset="0"/>
                <a:hlinkClick r:id="rId4"/>
              </a:rPr>
              <a:t>Click for full features list…</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594119ED-845E-4EDF-AD0D-FCB9B9408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2424415"/>
            <a:ext cx="969280" cy="969280"/>
          </a:xfrm>
          <a:prstGeom prst="rect">
            <a:avLst/>
          </a:prstGeom>
        </p:spPr>
      </p:pic>
      <p:pic>
        <p:nvPicPr>
          <p:cNvPr id="10" name="Graphic 9">
            <a:extLst>
              <a:ext uri="{FF2B5EF4-FFF2-40B4-BE49-F238E27FC236}">
                <a16:creationId xmlns:a16="http://schemas.microsoft.com/office/drawing/2014/main" id="{3935E21D-56EC-431D-A7F1-07D1690DD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4427114"/>
            <a:ext cx="969281" cy="969281"/>
          </a:xfrm>
          <a:prstGeom prst="rect">
            <a:avLst/>
          </a:prstGeom>
        </p:spPr>
      </p:pic>
      <p:pic>
        <p:nvPicPr>
          <p:cNvPr id="11" name="Graphic 10">
            <a:extLst>
              <a:ext uri="{FF2B5EF4-FFF2-40B4-BE49-F238E27FC236}">
                <a16:creationId xmlns:a16="http://schemas.microsoft.com/office/drawing/2014/main" id="{3766FF6A-124A-472D-9511-54EA487C80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5563616"/>
            <a:ext cx="969281" cy="969281"/>
          </a:xfrm>
          <a:prstGeom prst="rect">
            <a:avLst/>
          </a:prstGeom>
        </p:spPr>
      </p:pic>
      <p:pic>
        <p:nvPicPr>
          <p:cNvPr id="12" name="Graphic 11">
            <a:extLst>
              <a:ext uri="{FF2B5EF4-FFF2-40B4-BE49-F238E27FC236}">
                <a16:creationId xmlns:a16="http://schemas.microsoft.com/office/drawing/2014/main" id="{2ED53407-D23D-4A50-890C-326C2C83A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6680101"/>
            <a:ext cx="969281" cy="969281"/>
          </a:xfrm>
          <a:prstGeom prst="rect">
            <a:avLst/>
          </a:prstGeom>
        </p:spPr>
      </p:pic>
      <p:pic>
        <p:nvPicPr>
          <p:cNvPr id="16" name="Picture 15">
            <a:extLst>
              <a:ext uri="{FF2B5EF4-FFF2-40B4-BE49-F238E27FC236}">
                <a16:creationId xmlns:a16="http://schemas.microsoft.com/office/drawing/2014/main" id="{469C0355-E9AA-400C-BE2D-821ED593A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3885" y="8061301"/>
            <a:ext cx="8377974" cy="12432555"/>
          </a:xfrm>
          <a:prstGeom prst="rect">
            <a:avLst/>
          </a:prstGeom>
          <a:ln>
            <a:solidFill>
              <a:srgbClr val="263238"/>
            </a:solidFill>
          </a:ln>
        </p:spPr>
      </p:pic>
      <p:sp>
        <p:nvSpPr>
          <p:cNvPr id="18" name="TextBox 17">
            <a:extLst>
              <a:ext uri="{FF2B5EF4-FFF2-40B4-BE49-F238E27FC236}">
                <a16:creationId xmlns:a16="http://schemas.microsoft.com/office/drawing/2014/main" id="{6C686DAE-ED44-4F96-A84F-2076F2452E6D}"/>
              </a:ext>
            </a:extLst>
          </p:cNvPr>
          <p:cNvSpPr txBox="1"/>
          <p:nvPr/>
        </p:nvSpPr>
        <p:spPr>
          <a:xfrm>
            <a:off x="6713885" y="5049388"/>
            <a:ext cx="139998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 Orientation</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8"/>
              </a:rPr>
              <a:t>https://osf.io/g6xsm/</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0C28F062-E4F2-4D06-8595-1B4EBB729E46}"/>
              </a:ext>
            </a:extLst>
          </p:cNvPr>
          <p:cNvSpPr/>
          <p:nvPr/>
        </p:nvSpPr>
        <p:spPr>
          <a:xfrm>
            <a:off x="22579909" y="20661647"/>
            <a:ext cx="8315931"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9"/>
              </a:rPr>
              <a:t>@brentthorne18</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82F372CB-EF41-4000-8E83-2755D110D84C}"/>
              </a:ext>
            </a:extLst>
          </p:cNvPr>
          <p:cNvSpPr/>
          <p:nvPr/>
        </p:nvSpPr>
        <p:spPr>
          <a:xfrm>
            <a:off x="6713885" y="20493856"/>
            <a:ext cx="770954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10"/>
              </a:rPr>
              <a:t>@</a:t>
            </a:r>
            <a:r>
              <a:rPr lang="en-US" sz="7200" dirty="0" err="1">
                <a:latin typeface="Lato" panose="020F0502020204030203" pitchFamily="34" charset="0"/>
                <a:ea typeface="Lato" panose="020F0502020204030203" pitchFamily="34" charset="0"/>
                <a:cs typeface="Lato" panose="020F0502020204030203" pitchFamily="34" charset="0"/>
                <a:hlinkClick r:id="rId10"/>
              </a:rPr>
              <a:t>mikemorrison</a:t>
            </a:r>
            <a:endParaRPr lang="en-US" sz="7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4713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C686DAE-ED44-4F96-A84F-2076F2452E6D}"/>
              </a:ext>
            </a:extLst>
          </p:cNvPr>
          <p:cNvSpPr txBox="1"/>
          <p:nvPr/>
        </p:nvSpPr>
        <p:spPr>
          <a:xfrm>
            <a:off x="8103773" y="21241424"/>
            <a:ext cx="13999815" cy="2800767"/>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a:t>
            </a:r>
            <a:endParaRPr lang="en-US" sz="8800" dirty="0">
              <a:latin typeface="Lato" panose="020F0502020204030203" pitchFamily="34" charset="0"/>
              <a:ea typeface="Lato" panose="020F0502020204030203" pitchFamily="34" charset="0"/>
              <a:cs typeface="Lato" panose="020F0502020204030203" pitchFamily="34" charset="0"/>
            </a:endParaRPr>
          </a:p>
          <a:p>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14" name="Title 1">
            <a:extLst>
              <a:ext uri="{FF2B5EF4-FFF2-40B4-BE49-F238E27FC236}">
                <a16:creationId xmlns:a16="http://schemas.microsoft.com/office/drawing/2014/main" id="{B7838981-35BF-4011-A021-F37C42FB10BC}"/>
              </a:ext>
            </a:extLst>
          </p:cNvPr>
          <p:cNvSpPr>
            <a:spLocks noGrp="1"/>
          </p:cNvSpPr>
          <p:nvPr>
            <p:ph type="title"/>
          </p:nvPr>
        </p:nvSpPr>
        <p:spPr>
          <a:xfrm>
            <a:off x="4309110" y="987553"/>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Templates</a:t>
            </a:r>
          </a:p>
        </p:txBody>
      </p:sp>
      <p:sp>
        <p:nvSpPr>
          <p:cNvPr id="26" name="Rectangle 25">
            <a:extLst>
              <a:ext uri="{FF2B5EF4-FFF2-40B4-BE49-F238E27FC236}">
                <a16:creationId xmlns:a16="http://schemas.microsoft.com/office/drawing/2014/main" id="{A184A218-88F4-4D70-A583-D2E8235798DF}"/>
              </a:ext>
            </a:extLst>
          </p:cNvPr>
          <p:cNvSpPr/>
          <p:nvPr/>
        </p:nvSpPr>
        <p:spPr>
          <a:xfrm>
            <a:off x="9849697" y="22687974"/>
            <a:ext cx="5763950"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sina_lana</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EF53559F-E365-49B6-8CC3-CBA8853DE887}"/>
              </a:ext>
            </a:extLst>
          </p:cNvPr>
          <p:cNvSpPr txBox="1"/>
          <p:nvPr/>
        </p:nvSpPr>
        <p:spPr>
          <a:xfrm>
            <a:off x="24028178" y="21241424"/>
            <a:ext cx="13999815" cy="1446550"/>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Landscape</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15" name="Picture 14">
            <a:hlinkClick r:id="rId3"/>
            <a:extLst>
              <a:ext uri="{FF2B5EF4-FFF2-40B4-BE49-F238E27FC236}">
                <a16:creationId xmlns:a16="http://schemas.microsoft.com/office/drawing/2014/main" id="{91EC553D-932F-4179-8AA4-01C25540E335}"/>
              </a:ext>
            </a:extLst>
          </p:cNvPr>
          <p:cNvPicPr>
            <a:picLocks noChangeAspect="1"/>
          </p:cNvPicPr>
          <p:nvPr/>
        </p:nvPicPr>
        <p:blipFill>
          <a:blip r:embed="rId4"/>
          <a:stretch>
            <a:fillRect/>
          </a:stretch>
        </p:blipFill>
        <p:spPr>
          <a:xfrm>
            <a:off x="24028178" y="8390485"/>
            <a:ext cx="17576578" cy="12432555"/>
          </a:xfrm>
          <a:prstGeom prst="rect">
            <a:avLst/>
          </a:prstGeom>
        </p:spPr>
      </p:pic>
      <p:sp>
        <p:nvSpPr>
          <p:cNvPr id="29" name="Rectangle 28">
            <a:extLst>
              <a:ext uri="{FF2B5EF4-FFF2-40B4-BE49-F238E27FC236}">
                <a16:creationId xmlns:a16="http://schemas.microsoft.com/office/drawing/2014/main" id="{A1AF6274-DB1F-40A7-9EF3-5D2C2D7C6DD6}"/>
              </a:ext>
            </a:extLst>
          </p:cNvPr>
          <p:cNvSpPr/>
          <p:nvPr/>
        </p:nvSpPr>
        <p:spPr>
          <a:xfrm>
            <a:off x="25777812" y="22687974"/>
            <a:ext cx="536159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rtsbailo</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 name="Graphic 29">
            <a:extLst>
              <a:ext uri="{FF2B5EF4-FFF2-40B4-BE49-F238E27FC236}">
                <a16:creationId xmlns:a16="http://schemas.microsoft.com/office/drawing/2014/main" id="{BFAE6D70-E646-43E1-915A-0D48933C4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22690" y="2150658"/>
            <a:ext cx="11430000" cy="4762500"/>
          </a:xfrm>
          <a:prstGeom prst="rect">
            <a:avLst/>
          </a:prstGeom>
        </p:spPr>
      </p:pic>
      <p:sp>
        <p:nvSpPr>
          <p:cNvPr id="31" name="Rectangle: Rounded Corners 30">
            <a:hlinkClick r:id="rId3"/>
            <a:extLst>
              <a:ext uri="{FF2B5EF4-FFF2-40B4-BE49-F238E27FC236}">
                <a16:creationId xmlns:a16="http://schemas.microsoft.com/office/drawing/2014/main" id="{B0E7016C-A258-4331-8D13-40230C5D8700}"/>
              </a:ext>
            </a:extLst>
          </p:cNvPr>
          <p:cNvSpPr/>
          <p:nvPr/>
        </p:nvSpPr>
        <p:spPr>
          <a:xfrm>
            <a:off x="24137906" y="24505920"/>
            <a:ext cx="17576578" cy="3107492"/>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025" name="TextBox 1024">
            <a:extLst>
              <a:ext uri="{FF2B5EF4-FFF2-40B4-BE49-F238E27FC236}">
                <a16:creationId xmlns:a16="http://schemas.microsoft.com/office/drawing/2014/main" id="{A9557E9A-A062-4CBF-A480-153FAEDC1495}"/>
              </a:ext>
            </a:extLst>
          </p:cNvPr>
          <p:cNvSpPr txBox="1"/>
          <p:nvPr/>
        </p:nvSpPr>
        <p:spPr>
          <a:xfrm>
            <a:off x="24137906" y="27830161"/>
            <a:ext cx="18034222"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3">
                  <a:extLst>
                    <a:ext uri="{A12FA001-AC4F-418D-AE19-62706E023703}">
                      <ahyp:hlinkClr xmlns:ahyp="http://schemas.microsoft.com/office/drawing/2018/hyperlinkcolor" val="tx"/>
                    </a:ext>
                  </a:extLst>
                </a:hlinkClick>
              </a:rPr>
              <a:t>https://www.overleaf.com/latex/templates/better-poster-latex-template/gmkgjvxqbyyt</a:t>
            </a:r>
            <a:endParaRPr lang="en-US" sz="3600" dirty="0">
              <a:solidFill>
                <a:schemeClr val="bg1"/>
              </a:solidFill>
              <a:latin typeface="Lato" panose="020F0502020204030203" pitchFamily="34" charset="0"/>
            </a:endParaRPr>
          </a:p>
        </p:txBody>
      </p:sp>
      <p:pic>
        <p:nvPicPr>
          <p:cNvPr id="1029" name="Graphic 1028">
            <a:extLst>
              <a:ext uri="{FF2B5EF4-FFF2-40B4-BE49-F238E27FC236}">
                <a16:creationId xmlns:a16="http://schemas.microsoft.com/office/drawing/2014/main" id="{F8305091-55F0-4F4D-BEC7-093FB0ADB5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66104" y="25548766"/>
            <a:ext cx="1203960" cy="1135553"/>
          </a:xfrm>
          <a:prstGeom prst="rect">
            <a:avLst/>
          </a:prstGeom>
        </p:spPr>
      </p:pic>
      <p:sp>
        <p:nvSpPr>
          <p:cNvPr id="41" name="Rectangle: Rounded Corners 40">
            <a:hlinkClick r:id="rId3"/>
            <a:extLst>
              <a:ext uri="{FF2B5EF4-FFF2-40B4-BE49-F238E27FC236}">
                <a16:creationId xmlns:a16="http://schemas.microsoft.com/office/drawing/2014/main" id="{F005A65F-C542-4221-9F14-54EF939A914D}"/>
              </a:ext>
            </a:extLst>
          </p:cNvPr>
          <p:cNvSpPr/>
          <p:nvPr/>
        </p:nvSpPr>
        <p:spPr>
          <a:xfrm>
            <a:off x="8213500" y="24617114"/>
            <a:ext cx="9708739" cy="3106025"/>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2" name="Graphic 41">
            <a:extLst>
              <a:ext uri="{FF2B5EF4-FFF2-40B4-BE49-F238E27FC236}">
                <a16:creationId xmlns:a16="http://schemas.microsoft.com/office/drawing/2014/main" id="{86F0D83D-30C4-4BF5-9E0D-342647F8E1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5634" y="25658494"/>
            <a:ext cx="1203960" cy="1135553"/>
          </a:xfrm>
          <a:prstGeom prst="rect">
            <a:avLst/>
          </a:prstGeom>
        </p:spPr>
      </p:pic>
      <p:sp>
        <p:nvSpPr>
          <p:cNvPr id="1033" name="TextBox 1032">
            <a:extLst>
              <a:ext uri="{FF2B5EF4-FFF2-40B4-BE49-F238E27FC236}">
                <a16:creationId xmlns:a16="http://schemas.microsoft.com/office/drawing/2014/main" id="{B49CBB7F-FBA3-4D04-AB43-D059EEB37970}"/>
              </a:ext>
            </a:extLst>
          </p:cNvPr>
          <p:cNvSpPr txBox="1"/>
          <p:nvPr/>
        </p:nvSpPr>
        <p:spPr>
          <a:xfrm>
            <a:off x="10680191" y="25183006"/>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44" name="TextBox 43">
            <a:extLst>
              <a:ext uri="{FF2B5EF4-FFF2-40B4-BE49-F238E27FC236}">
                <a16:creationId xmlns:a16="http://schemas.microsoft.com/office/drawing/2014/main" id="{0BCE5607-7989-4274-BAF0-719D2BBCB268}"/>
              </a:ext>
            </a:extLst>
          </p:cNvPr>
          <p:cNvSpPr txBox="1"/>
          <p:nvPr/>
        </p:nvSpPr>
        <p:spPr>
          <a:xfrm>
            <a:off x="26584101" y="25073278"/>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1034" name="TextBox 1033">
            <a:extLst>
              <a:ext uri="{FF2B5EF4-FFF2-40B4-BE49-F238E27FC236}">
                <a16:creationId xmlns:a16="http://schemas.microsoft.com/office/drawing/2014/main" id="{33F3B41E-47FF-4676-BC21-3C35A13C3F2A}"/>
              </a:ext>
            </a:extLst>
          </p:cNvPr>
          <p:cNvSpPr txBox="1"/>
          <p:nvPr/>
        </p:nvSpPr>
        <p:spPr>
          <a:xfrm>
            <a:off x="8160823" y="27939889"/>
            <a:ext cx="10586564"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10">
                  <a:extLst>
                    <a:ext uri="{A12FA001-AC4F-418D-AE19-62706E023703}">
                      <ahyp:hlinkClr xmlns:ahyp="http://schemas.microsoft.com/office/drawing/2018/hyperlinkcolor" val="tx"/>
                    </a:ext>
                  </a:extLst>
                </a:hlinkClick>
              </a:rPr>
              <a:t>https://github.com/LanaSina/better_poster_latex</a:t>
            </a:r>
            <a:endParaRPr lang="en-US" sz="3600" dirty="0">
              <a:solidFill>
                <a:schemeClr val="bg1"/>
              </a:solidFill>
              <a:latin typeface="Lato" panose="020F0502020204030203" pitchFamily="34" charset="0"/>
            </a:endParaRPr>
          </a:p>
        </p:txBody>
      </p:sp>
      <p:pic>
        <p:nvPicPr>
          <p:cNvPr id="1035" name="Picture 5" descr="Lana Sinapayen">
            <a:extLst>
              <a:ext uri="{FF2B5EF4-FFF2-40B4-BE49-F238E27FC236}">
                <a16:creationId xmlns:a16="http://schemas.microsoft.com/office/drawing/2014/main" id="{8982EF62-1AD1-48B3-9E7F-FD965D4B3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585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6" name="Picture 7" descr="âafael Bailo">
            <a:extLst>
              <a:ext uri="{FF2B5EF4-FFF2-40B4-BE49-F238E27FC236}">
                <a16:creationId xmlns:a16="http://schemas.microsoft.com/office/drawing/2014/main" id="{177865AB-B0F1-473F-8718-DF604E51DA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790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7" name="Picture 1036">
            <a:hlinkClick r:id="rId10"/>
            <a:extLst>
              <a:ext uri="{FF2B5EF4-FFF2-40B4-BE49-F238E27FC236}">
                <a16:creationId xmlns:a16="http://schemas.microsoft.com/office/drawing/2014/main" id="{053DA0F6-1911-43A6-862A-0CB59AF02DDA}"/>
              </a:ext>
            </a:extLst>
          </p:cNvPr>
          <p:cNvPicPr>
            <a:picLocks noChangeAspect="1"/>
          </p:cNvPicPr>
          <p:nvPr/>
        </p:nvPicPr>
        <p:blipFill>
          <a:blip r:embed="rId13"/>
          <a:stretch>
            <a:fillRect/>
          </a:stretch>
        </p:blipFill>
        <p:spPr>
          <a:xfrm>
            <a:off x="8103773" y="8390485"/>
            <a:ext cx="8757763" cy="12435746"/>
          </a:xfrm>
          <a:prstGeom prst="rect">
            <a:avLst/>
          </a:prstGeom>
        </p:spPr>
      </p:pic>
    </p:spTree>
    <p:extLst>
      <p:ext uri="{BB962C8B-B14F-4D97-AF65-F5344CB8AC3E}">
        <p14:creationId xmlns:p14="http://schemas.microsoft.com/office/powerpoint/2010/main" val="160361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037849C-F8D7-4CB7-86E2-C2160D778970}"/>
              </a:ext>
            </a:extLst>
          </p:cNvPr>
          <p:cNvSpPr/>
          <p:nvPr/>
        </p:nvSpPr>
        <p:spPr>
          <a:xfrm>
            <a:off x="751927"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Translations</a:t>
            </a:r>
          </a:p>
        </p:txBody>
      </p:sp>
      <p:pic>
        <p:nvPicPr>
          <p:cNvPr id="5" name="Picture 4">
            <a:hlinkClick r:id="rId2"/>
            <a:extLst>
              <a:ext uri="{FF2B5EF4-FFF2-40B4-BE49-F238E27FC236}">
                <a16:creationId xmlns:a16="http://schemas.microsoft.com/office/drawing/2014/main" id="{7E4BA9D1-888F-4052-96B7-D3D361723EF1}"/>
              </a:ext>
            </a:extLst>
          </p:cNvPr>
          <p:cNvPicPr>
            <a:picLocks noChangeAspect="1"/>
          </p:cNvPicPr>
          <p:nvPr/>
        </p:nvPicPr>
        <p:blipFill>
          <a:blip r:embed="rId3"/>
          <a:stretch>
            <a:fillRect/>
          </a:stretch>
        </p:blipFill>
        <p:spPr>
          <a:xfrm>
            <a:off x="1682497" y="10918185"/>
            <a:ext cx="13041460" cy="8687049"/>
          </a:xfrm>
          <a:prstGeom prst="rect">
            <a:avLst/>
          </a:prstGeom>
          <a:ln>
            <a:solidFill>
              <a:srgbClr val="263238"/>
            </a:solidFill>
          </a:ln>
        </p:spPr>
      </p:pic>
      <p:pic>
        <p:nvPicPr>
          <p:cNvPr id="6" name="Picture 5">
            <a:hlinkClick r:id="rId4"/>
            <a:extLst>
              <a:ext uri="{FF2B5EF4-FFF2-40B4-BE49-F238E27FC236}">
                <a16:creationId xmlns:a16="http://schemas.microsoft.com/office/drawing/2014/main" id="{8962276C-EFD9-4BB6-9F4C-2248AF7931AF}"/>
              </a:ext>
            </a:extLst>
          </p:cNvPr>
          <p:cNvPicPr>
            <a:picLocks noChangeAspect="1"/>
          </p:cNvPicPr>
          <p:nvPr/>
        </p:nvPicPr>
        <p:blipFill>
          <a:blip r:embed="rId5"/>
          <a:stretch>
            <a:fillRect/>
          </a:stretch>
        </p:blipFill>
        <p:spPr>
          <a:xfrm>
            <a:off x="15947566" y="10918185"/>
            <a:ext cx="7079145" cy="8687049"/>
          </a:xfrm>
          <a:prstGeom prst="rect">
            <a:avLst/>
          </a:prstGeom>
          <a:ln>
            <a:solidFill>
              <a:srgbClr val="263238"/>
            </a:solidFill>
          </a:ln>
        </p:spPr>
      </p:pic>
      <p:sp>
        <p:nvSpPr>
          <p:cNvPr id="9" name="TextBox 8">
            <a:extLst>
              <a:ext uri="{FF2B5EF4-FFF2-40B4-BE49-F238E27FC236}">
                <a16:creationId xmlns:a16="http://schemas.microsoft.com/office/drawing/2014/main" id="{76DAF09D-5445-4214-A844-91FB56DF32BF}"/>
              </a:ext>
            </a:extLst>
          </p:cNvPr>
          <p:cNvSpPr txBox="1"/>
          <p:nvPr/>
        </p:nvSpPr>
        <p:spPr>
          <a:xfrm>
            <a:off x="2756749" y="8300356"/>
            <a:ext cx="18507456" cy="2215991"/>
          </a:xfrm>
          <a:prstGeom prst="rect">
            <a:avLst/>
          </a:prstGeom>
          <a:noFill/>
        </p:spPr>
        <p:txBody>
          <a:bodyPr wrap="square" rtlCol="0">
            <a:spAutoFit/>
          </a:bodyPr>
          <a:lstStyle/>
          <a:p>
            <a:pPr algn="ctr"/>
            <a:r>
              <a:rPr lang="en-US" sz="13800" b="1" dirty="0">
                <a:solidFill>
                  <a:srgbClr val="B3E5FC"/>
                </a:solidFill>
              </a:rPr>
              <a:t>Traditional</a:t>
            </a:r>
            <a:r>
              <a:rPr lang="en-US" sz="13800" dirty="0">
                <a:solidFill>
                  <a:srgbClr val="B3E5FC"/>
                </a:solidFill>
              </a:rPr>
              <a:t> Chinese</a:t>
            </a:r>
          </a:p>
        </p:txBody>
      </p:sp>
      <p:sp>
        <p:nvSpPr>
          <p:cNvPr id="10" name="TextBox 9">
            <a:extLst>
              <a:ext uri="{FF2B5EF4-FFF2-40B4-BE49-F238E27FC236}">
                <a16:creationId xmlns:a16="http://schemas.microsoft.com/office/drawing/2014/main" id="{384C3DE4-00EC-4E85-B2B1-2BBCFB093AB3}"/>
              </a:ext>
            </a:extLst>
          </p:cNvPr>
          <p:cNvSpPr txBox="1"/>
          <p:nvPr/>
        </p:nvSpPr>
        <p:spPr>
          <a:xfrm>
            <a:off x="1682497"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2">
                  <a:extLst>
                    <a:ext uri="{A12FA001-AC4F-418D-AE19-62706E023703}">
                      <ahyp:hlinkClr xmlns:ahyp="http://schemas.microsoft.com/office/drawing/2018/hyperlinkcolor" val="tx"/>
                    </a:ext>
                  </a:extLst>
                </a:hlinkClick>
              </a:rPr>
              <a:t>https://osf.io/td9sp/</a:t>
            </a:r>
            <a:endParaRPr lang="en-US" sz="4800" dirty="0">
              <a:solidFill>
                <a:schemeClr val="accent1"/>
              </a:solidFill>
            </a:endParaRPr>
          </a:p>
        </p:txBody>
      </p:sp>
      <p:sp>
        <p:nvSpPr>
          <p:cNvPr id="11" name="TextBox 10">
            <a:extLst>
              <a:ext uri="{FF2B5EF4-FFF2-40B4-BE49-F238E27FC236}">
                <a16:creationId xmlns:a16="http://schemas.microsoft.com/office/drawing/2014/main" id="{8B14B25D-A128-4AAE-BC2E-EDEFEBC0A7F5}"/>
              </a:ext>
            </a:extLst>
          </p:cNvPr>
          <p:cNvSpPr txBox="1"/>
          <p:nvPr/>
        </p:nvSpPr>
        <p:spPr>
          <a:xfrm>
            <a:off x="1594756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4">
                  <a:extLst>
                    <a:ext uri="{A12FA001-AC4F-418D-AE19-62706E023703}">
                      <ahyp:hlinkClr xmlns:ahyp="http://schemas.microsoft.com/office/drawing/2018/hyperlinkcolor" val="tx"/>
                    </a:ext>
                  </a:extLst>
                </a:hlinkClick>
              </a:rPr>
              <a:t>https://osf.io/nk8gh/</a:t>
            </a:r>
            <a:endParaRPr lang="en-US" sz="4800" dirty="0">
              <a:solidFill>
                <a:schemeClr val="accent1"/>
              </a:solidFill>
            </a:endParaRP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2547306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27477888" y="8300356"/>
            <a:ext cx="18507456" cy="2215991"/>
          </a:xfrm>
          <a:prstGeom prst="rect">
            <a:avLst/>
          </a:prstGeom>
          <a:noFill/>
        </p:spPr>
        <p:txBody>
          <a:bodyPr wrap="square" rtlCol="0">
            <a:spAutoFit/>
          </a:bodyPr>
          <a:lstStyle/>
          <a:p>
            <a:pPr algn="ctr"/>
            <a:r>
              <a:rPr lang="en-US" sz="13800" b="1" dirty="0">
                <a:solidFill>
                  <a:srgbClr val="B3E5FC"/>
                </a:solidFill>
              </a:rPr>
              <a:t>Simplified</a:t>
            </a:r>
            <a:r>
              <a:rPr lang="en-US" sz="13800" dirty="0">
                <a:solidFill>
                  <a:srgbClr val="B3E5FC"/>
                </a:solidFill>
              </a:rPr>
              <a:t> Chinese</a:t>
            </a:r>
          </a:p>
        </p:txBody>
      </p:sp>
      <p:sp>
        <p:nvSpPr>
          <p:cNvPr id="16" name="TextBox 15">
            <a:extLst>
              <a:ext uri="{FF2B5EF4-FFF2-40B4-BE49-F238E27FC236}">
                <a16:creationId xmlns:a16="http://schemas.microsoft.com/office/drawing/2014/main" id="{3EF03715-2369-4146-A8C2-09556256957D}"/>
              </a:ext>
            </a:extLst>
          </p:cNvPr>
          <p:cNvSpPr txBox="1"/>
          <p:nvPr/>
        </p:nvSpPr>
        <p:spPr>
          <a:xfrm>
            <a:off x="2640363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6">
                  <a:extLst>
                    <a:ext uri="{A12FA001-AC4F-418D-AE19-62706E023703}">
                      <ahyp:hlinkClr xmlns:ahyp="http://schemas.microsoft.com/office/drawing/2018/hyperlinkcolor" val="tx"/>
                    </a:ext>
                  </a:extLst>
                </a:hlinkClick>
              </a:rPr>
              <a:t>https://osf.io/3dfwa/</a:t>
            </a:r>
            <a:endParaRPr lang="en-US" sz="4800" dirty="0">
              <a:solidFill>
                <a:schemeClr val="accent1"/>
              </a:solidFill>
            </a:endParaRPr>
          </a:p>
        </p:txBody>
      </p:sp>
      <p:sp>
        <p:nvSpPr>
          <p:cNvPr id="17" name="TextBox 16">
            <a:extLst>
              <a:ext uri="{FF2B5EF4-FFF2-40B4-BE49-F238E27FC236}">
                <a16:creationId xmlns:a16="http://schemas.microsoft.com/office/drawing/2014/main" id="{C7F2E0FB-8796-414B-8F9F-D0C0AA34D453}"/>
              </a:ext>
            </a:extLst>
          </p:cNvPr>
          <p:cNvSpPr txBox="1"/>
          <p:nvPr/>
        </p:nvSpPr>
        <p:spPr>
          <a:xfrm>
            <a:off x="4038660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7">
                  <a:extLst>
                    <a:ext uri="{A12FA001-AC4F-418D-AE19-62706E023703}">
                      <ahyp:hlinkClr xmlns:ahyp="http://schemas.microsoft.com/office/drawing/2018/hyperlinkcolor" val="tx"/>
                    </a:ext>
                  </a:extLst>
                </a:hlinkClick>
              </a:rPr>
              <a:t>https://osf.io/n3e8x/</a:t>
            </a:r>
            <a:endParaRPr lang="en-US" sz="4800" dirty="0">
              <a:solidFill>
                <a:schemeClr val="accent1"/>
              </a:solidFill>
            </a:endParaRPr>
          </a:p>
        </p:txBody>
      </p:sp>
      <p:pic>
        <p:nvPicPr>
          <p:cNvPr id="18" name="Picture 17">
            <a:hlinkClick r:id="rId6"/>
            <a:extLst>
              <a:ext uri="{FF2B5EF4-FFF2-40B4-BE49-F238E27FC236}">
                <a16:creationId xmlns:a16="http://schemas.microsoft.com/office/drawing/2014/main" id="{CC413E8D-2E30-471E-9871-9C118B28B55F}"/>
              </a:ext>
            </a:extLst>
          </p:cNvPr>
          <p:cNvPicPr>
            <a:picLocks noChangeAspect="1"/>
          </p:cNvPicPr>
          <p:nvPr/>
        </p:nvPicPr>
        <p:blipFill>
          <a:blip r:embed="rId8"/>
          <a:stretch>
            <a:fillRect/>
          </a:stretch>
        </p:blipFill>
        <p:spPr>
          <a:xfrm>
            <a:off x="26403636" y="10918185"/>
            <a:ext cx="13052400" cy="8687049"/>
          </a:xfrm>
          <a:prstGeom prst="rect">
            <a:avLst/>
          </a:prstGeom>
          <a:ln>
            <a:solidFill>
              <a:srgbClr val="263238"/>
            </a:solidFill>
          </a:ln>
        </p:spPr>
      </p:pic>
      <p:pic>
        <p:nvPicPr>
          <p:cNvPr id="19" name="Picture 18">
            <a:hlinkClick r:id="rId7"/>
            <a:extLst>
              <a:ext uri="{FF2B5EF4-FFF2-40B4-BE49-F238E27FC236}">
                <a16:creationId xmlns:a16="http://schemas.microsoft.com/office/drawing/2014/main" id="{D73DBB1C-4CB1-49E1-B379-EF5A699D3E86}"/>
              </a:ext>
            </a:extLst>
          </p:cNvPr>
          <p:cNvPicPr>
            <a:picLocks noChangeAspect="1"/>
          </p:cNvPicPr>
          <p:nvPr/>
        </p:nvPicPr>
        <p:blipFill>
          <a:blip r:embed="rId9"/>
          <a:stretch>
            <a:fillRect/>
          </a:stretch>
        </p:blipFill>
        <p:spPr>
          <a:xfrm>
            <a:off x="40386606" y="10918185"/>
            <a:ext cx="7070515" cy="8687049"/>
          </a:xfrm>
          <a:prstGeom prst="rect">
            <a:avLst/>
          </a:prstGeom>
          <a:ln>
            <a:solidFill>
              <a:srgbClr val="263238"/>
            </a:solidFill>
          </a:ln>
        </p:spPr>
      </p:pic>
    </p:spTree>
    <p:extLst>
      <p:ext uri="{BB962C8B-B14F-4D97-AF65-F5344CB8AC3E}">
        <p14:creationId xmlns:p14="http://schemas.microsoft.com/office/powerpoint/2010/main" val="1800945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70370-E93F-4514-A27C-F3366B01BF17}"/>
              </a:ext>
            </a:extLst>
          </p:cNvPr>
          <p:cNvSpPr/>
          <p:nvPr/>
        </p:nvSpPr>
        <p:spPr>
          <a:xfrm>
            <a:off x="14774779" y="4764505"/>
            <a:ext cx="19539284" cy="22967127"/>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8733BE-059C-47B7-9415-5ADF2F3024F1}"/>
              </a:ext>
            </a:extLst>
          </p:cNvPr>
          <p:cNvSpPr/>
          <p:nvPr/>
        </p:nvSpPr>
        <p:spPr>
          <a:xfrm>
            <a:off x="2743198" y="5573487"/>
            <a:ext cx="12801600" cy="2734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INTRODUCTION</a:t>
            </a:r>
          </a:p>
          <a:p>
            <a:pPr>
              <a:spcAft>
                <a:spcPts val="2400"/>
              </a:spcAft>
            </a:pPr>
            <a:r>
              <a:rPr lang="en-US" sz="4800" dirty="0">
                <a:solidFill>
                  <a:prstClr val="black"/>
                </a:solidFill>
                <a:latin typeface="Arial" panose="020B0604020202020204" pitchFamily="34" charset="0"/>
                <a:cs typeface="Arial" panose="020B0604020202020204" pitchFamily="34" charset="0"/>
              </a:rPr>
              <a:t>Mike Morrison created a template for a “Better Scientific Poster” (BSP) (https://osf.io/ef53g/)</a:t>
            </a:r>
          </a:p>
          <a:p>
            <a:pPr>
              <a:spcAft>
                <a:spcPts val="2400"/>
              </a:spcAft>
            </a:pPr>
            <a:r>
              <a:rPr lang="en-US" sz="4800" dirty="0">
                <a:solidFill>
                  <a:prstClr val="black"/>
                </a:solidFill>
                <a:latin typeface="Arial" panose="020B0604020202020204" pitchFamily="34" charset="0"/>
                <a:cs typeface="Arial" panose="020B0604020202020204" pitchFamily="34" charset="0"/>
              </a:rPr>
              <a:t>The BSP format has been praised by many, yet disparaged by others.</a:t>
            </a:r>
          </a:p>
          <a:p>
            <a:pPr>
              <a:spcAft>
                <a:spcPts val="2400"/>
              </a:spcAft>
            </a:pPr>
            <a:r>
              <a:rPr lang="en-US" sz="4800" dirty="0">
                <a:solidFill>
                  <a:prstClr val="black"/>
                </a:solidFill>
                <a:latin typeface="Arial" panose="020B0604020202020204" pitchFamily="34" charset="0"/>
                <a:cs typeface="Arial" panose="020B0604020202020204" pitchFamily="34" charset="0"/>
              </a:rPr>
              <a:t>The current project had 2 goals: </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Create a template that I think could be useful.</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Point out that we don’t need to either love or hate the new format—the middle is just fine.</a:t>
            </a: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a:spcAft>
                <a:spcPts val="1200"/>
              </a:spcAft>
            </a:pPr>
            <a:r>
              <a:rPr lang="en-US" sz="4800" b="1" dirty="0">
                <a:solidFill>
                  <a:prstClr val="black"/>
                </a:solidFill>
                <a:latin typeface="Arial" panose="020B0604020202020204" pitchFamily="34" charset="0"/>
                <a:cs typeface="Arial" panose="020B0604020202020204" pitchFamily="34" charset="0"/>
              </a:rPr>
              <a:t>METHOD</a:t>
            </a:r>
          </a:p>
          <a:p>
            <a:pPr>
              <a:spcAft>
                <a:spcPts val="2400"/>
              </a:spcAft>
            </a:pPr>
            <a:r>
              <a:rPr lang="en-US" sz="4800" dirty="0">
                <a:solidFill>
                  <a:prstClr val="black"/>
                </a:solidFill>
                <a:latin typeface="Arial" panose="020B0604020202020204" pitchFamily="34" charset="0"/>
                <a:cs typeface="Arial" panose="020B0604020202020204" pitchFamily="34" charset="0"/>
              </a:rPr>
              <a:t>To create a new template, I identified strengths of the BSP template and the traditional format.</a:t>
            </a:r>
          </a:p>
          <a:p>
            <a:pPr>
              <a:spcAft>
                <a:spcPts val="2400"/>
              </a:spcAft>
            </a:pPr>
            <a:r>
              <a:rPr lang="en-US" sz="4800" dirty="0">
                <a:solidFill>
                  <a:prstClr val="black"/>
                </a:solidFill>
                <a:latin typeface="Arial" panose="020B0604020202020204" pitchFamily="34" charset="0"/>
                <a:cs typeface="Arial" panose="020B0604020202020204" pitchFamily="34" charset="0"/>
              </a:rPr>
              <a:t>BSP strengths: clear take-away message, minimal text, QR code</a:t>
            </a:r>
          </a:p>
          <a:p>
            <a:pPr>
              <a:spcAft>
                <a:spcPts val="2400"/>
              </a:spcAft>
            </a:pPr>
            <a:r>
              <a:rPr lang="en-US" sz="4800" dirty="0">
                <a:solidFill>
                  <a:prstClr val="black"/>
                </a:solidFill>
                <a:latin typeface="Arial" panose="020B0604020202020204" pitchFamily="34" charset="0"/>
                <a:cs typeface="Arial" panose="020B0604020202020204" pitchFamily="34" charset="0"/>
              </a:rPr>
              <a:t>Traditional format strengths: room for figures, reasonable text size on sides, large title to make finding posters in poster session easy, web link and email for people who don’t like QR codes</a:t>
            </a:r>
          </a:p>
          <a:p>
            <a:pPr>
              <a:spcAft>
                <a:spcPts val="2400"/>
              </a:spcAft>
            </a:pPr>
            <a:endParaRPr lang="en-US" sz="4800" b="1"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6101392" y="7338865"/>
            <a:ext cx="17375255" cy="18248244"/>
          </a:xfrm>
        </p:spPr>
        <p:txBody>
          <a:bodyPr anchor="t">
            <a:noAutofit/>
          </a:bodyPr>
          <a:lstStyle/>
          <a:p>
            <a:pPr>
              <a:lnSpc>
                <a:spcPct val="100000"/>
              </a:lnSpc>
            </a:pP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Why must we pick sides? </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b="1" dirty="0">
                <a:solidFill>
                  <a:schemeClr val="bg1"/>
                </a:solidFill>
                <a:latin typeface="Arial" panose="020B0604020202020204" pitchFamily="34" charset="0"/>
                <a:ea typeface="Roboto" panose="02000000000000000000" pitchFamily="2" charset="0"/>
                <a:cs typeface="Arial" panose="020B0604020202020204" pitchFamily="34" charset="0"/>
              </a:rPr>
              <a:t>The new poster format is a revolution, or the new poster format is garbage!</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Take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good parts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new format, keep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useful aspects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traditional format, add in your own ideas, and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create something better</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t>
            </a:r>
          </a:p>
        </p:txBody>
      </p:sp>
      <p:sp>
        <p:nvSpPr>
          <p:cNvPr id="2" name="Rectangle 1">
            <a:extLst>
              <a:ext uri="{FF2B5EF4-FFF2-40B4-BE49-F238E27FC236}">
                <a16:creationId xmlns:a16="http://schemas.microsoft.com/office/drawing/2014/main" id="{B0C5B857-0E51-4898-BAEF-B471D5E63813}"/>
              </a:ext>
            </a:extLst>
          </p:cNvPr>
          <p:cNvSpPr/>
          <p:nvPr/>
        </p:nvSpPr>
        <p:spPr>
          <a:xfrm>
            <a:off x="33832800" y="5573485"/>
            <a:ext cx="12801600" cy="2734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RESULTS</a:t>
            </a:r>
          </a:p>
          <a:p>
            <a:r>
              <a:rPr lang="en-US" sz="4800" dirty="0">
                <a:solidFill>
                  <a:prstClr val="black"/>
                </a:solidFill>
                <a:latin typeface="Arial" panose="020B0604020202020204" pitchFamily="34" charset="0"/>
                <a:cs typeface="Arial" panose="020B0604020202020204" pitchFamily="34" charset="0"/>
              </a:rPr>
              <a:t>Preregistered analysis: 78% increase in liking compared to traditional format and 24% increase compared to the BSP format.</a:t>
            </a:r>
          </a:p>
          <a:p>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r>
              <a:rPr lang="en-US" sz="4800" dirty="0">
                <a:solidFill>
                  <a:prstClr val="black"/>
                </a:solidFill>
                <a:latin typeface="Arial" panose="020B0604020202020204" pitchFamily="34" charset="0"/>
                <a:cs typeface="Arial" panose="020B0604020202020204" pitchFamily="34" charset="0"/>
              </a:rPr>
              <a:t>Exploratory analysis: room for improvement in this template (Arial font, seriously?!?!).</a:t>
            </a:r>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r>
              <a:rPr lang="en-US" sz="4800" b="1" dirty="0">
                <a:solidFill>
                  <a:prstClr val="black"/>
                </a:solidFill>
                <a:latin typeface="Arial" panose="020B0604020202020204" pitchFamily="34" charset="0"/>
                <a:cs typeface="Arial" panose="020B0604020202020204" pitchFamily="34" charset="0"/>
              </a:rPr>
              <a:t>DISCUSSION</a:t>
            </a:r>
          </a:p>
          <a:p>
            <a:pPr>
              <a:spcAft>
                <a:spcPts val="2400"/>
              </a:spcAft>
            </a:pPr>
            <a:r>
              <a:rPr lang="en-US" sz="4800" dirty="0">
                <a:solidFill>
                  <a:prstClr val="black"/>
                </a:solidFill>
                <a:latin typeface="Arial" panose="020B0604020202020204" pitchFamily="34" charset="0"/>
                <a:cs typeface="Arial" panose="020B0604020202020204" pitchFamily="34" charset="0"/>
              </a:rPr>
              <a:t>Sometimes it makes sense to pick a side; this is not one of those times.</a:t>
            </a:r>
          </a:p>
          <a:p>
            <a:pPr>
              <a:spcAft>
                <a:spcPts val="2400"/>
              </a:spcAft>
            </a:pPr>
            <a:r>
              <a:rPr lang="en-US" sz="4800" dirty="0">
                <a:solidFill>
                  <a:prstClr val="black"/>
                </a:solidFill>
                <a:latin typeface="Arial" panose="020B0604020202020204" pitchFamily="34" charset="0"/>
                <a:cs typeface="Arial" panose="020B0604020202020204" pitchFamily="34" charset="0"/>
              </a:rPr>
              <a:t>Praise what you like, make suggestions for improvement, and </a:t>
            </a:r>
            <a:r>
              <a:rPr lang="en-US" sz="4800" b="1" dirty="0">
                <a:solidFill>
                  <a:prstClr val="black"/>
                </a:solidFill>
                <a:latin typeface="Arial" panose="020B0604020202020204" pitchFamily="34" charset="0"/>
                <a:cs typeface="Arial" panose="020B0604020202020204" pitchFamily="34" charset="0"/>
              </a:rPr>
              <a:t>then make something better</a:t>
            </a:r>
            <a:r>
              <a:rPr lang="en-US" sz="4800" dirty="0">
                <a:solidFill>
                  <a:prstClr val="black"/>
                </a:solidFill>
                <a:latin typeface="Arial" panose="020B0604020202020204" pitchFamily="34" charset="0"/>
                <a:cs typeface="Arial" panose="020B0604020202020204" pitchFamily="34" charset="0"/>
              </a:rPr>
              <a:t>.</a:t>
            </a:r>
          </a:p>
          <a:p>
            <a:pPr>
              <a:spcAft>
                <a:spcPts val="2400"/>
              </a:spcAft>
            </a:pPr>
            <a:r>
              <a:rPr lang="en-US" sz="4800" dirty="0">
                <a:solidFill>
                  <a:prstClr val="black"/>
                </a:solidFill>
                <a:latin typeface="Arial" panose="020B0604020202020204" pitchFamily="34" charset="0"/>
                <a:cs typeface="Arial" panose="020B0604020202020204" pitchFamily="34" charset="0"/>
              </a:rPr>
              <a:t>Take Mike’s ideas, incorporate some of mine, </a:t>
            </a:r>
            <a:r>
              <a:rPr lang="en-US" sz="4800" b="1" dirty="0">
                <a:solidFill>
                  <a:prstClr val="black"/>
                </a:solidFill>
                <a:latin typeface="Arial" panose="020B0604020202020204" pitchFamily="34" charset="0"/>
                <a:cs typeface="Arial" panose="020B0604020202020204" pitchFamily="34" charset="0"/>
              </a:rPr>
              <a:t>be creative</a:t>
            </a:r>
            <a:r>
              <a:rPr lang="en-US" sz="4800" dirty="0">
                <a:solidFill>
                  <a:prstClr val="black"/>
                </a:solidFill>
                <a:latin typeface="Arial" panose="020B0604020202020204" pitchFamily="34" charset="0"/>
                <a:cs typeface="Arial" panose="020B0604020202020204" pitchFamily="34" charset="0"/>
              </a:rPr>
              <a:t>, and let’s make posters more useful.</a:t>
            </a:r>
          </a:p>
        </p:txBody>
      </p:sp>
      <p:sp>
        <p:nvSpPr>
          <p:cNvPr id="18" name="Rectangle 17">
            <a:extLst>
              <a:ext uri="{FF2B5EF4-FFF2-40B4-BE49-F238E27FC236}">
                <a16:creationId xmlns:a16="http://schemas.microsoft.com/office/drawing/2014/main" id="{678733BE-059C-47B7-9415-5ADF2F3024F1}"/>
              </a:ext>
            </a:extLst>
          </p:cNvPr>
          <p:cNvSpPr/>
          <p:nvPr/>
        </p:nvSpPr>
        <p:spPr>
          <a:xfrm>
            <a:off x="2743200" y="1"/>
            <a:ext cx="43891200" cy="55734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prstClr val="black"/>
                </a:solidFill>
                <a:latin typeface="Arial" panose="020B0604020202020204" pitchFamily="34" charset="0"/>
                <a:cs typeface="Arial" panose="020B0604020202020204" pitchFamily="34" charset="0"/>
              </a:rPr>
              <a:t>We Don’t Have to Pick a Side: The Middle Is A Fine Place to Be</a:t>
            </a:r>
          </a:p>
          <a:p>
            <a:pPr algn="ctr"/>
            <a:endParaRPr lang="en-US" sz="4400" b="1" dirty="0">
              <a:solidFill>
                <a:prstClr val="black"/>
              </a:solidFill>
              <a:latin typeface="Arial" panose="020B0604020202020204" pitchFamily="34" charset="0"/>
              <a:cs typeface="Arial" panose="020B0604020202020204" pitchFamily="34" charset="0"/>
            </a:endParaRPr>
          </a:p>
          <a:p>
            <a:pPr algn="ctr"/>
            <a:r>
              <a:rPr lang="en-US" sz="8800" dirty="0">
                <a:solidFill>
                  <a:prstClr val="black"/>
                </a:solidFill>
                <a:latin typeface="Arial" panose="020B0604020202020204" pitchFamily="34" charset="0"/>
                <a:cs typeface="Arial" panose="020B0604020202020204" pitchFamily="34" charset="0"/>
              </a:rPr>
              <a:t>Andrew R. Smith</a:t>
            </a:r>
          </a:p>
          <a:p>
            <a:pPr algn="ctr"/>
            <a:r>
              <a:rPr lang="en-US" sz="6600" dirty="0">
                <a:solidFill>
                  <a:prstClr val="black"/>
                </a:solidFill>
                <a:latin typeface="Arial" panose="020B0604020202020204" pitchFamily="34" charset="0"/>
                <a:cs typeface="Arial" panose="020B0604020202020204" pitchFamily="34" charset="0"/>
              </a:rPr>
              <a:t>Appalachian State University</a:t>
            </a:r>
          </a:p>
        </p:txBody>
      </p:sp>
      <p:sp>
        <p:nvSpPr>
          <p:cNvPr id="21" name="Rectangle 20">
            <a:extLst>
              <a:ext uri="{FF2B5EF4-FFF2-40B4-BE49-F238E27FC236}">
                <a16:creationId xmlns:a16="http://schemas.microsoft.com/office/drawing/2014/main" id="{678733BE-059C-47B7-9415-5ADF2F3024F1}"/>
              </a:ext>
            </a:extLst>
          </p:cNvPr>
          <p:cNvSpPr/>
          <p:nvPr/>
        </p:nvSpPr>
        <p:spPr>
          <a:xfrm>
            <a:off x="15544799" y="27352488"/>
            <a:ext cx="18288002" cy="55659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5577840" rtlCol="0" anchor="ctr"/>
          <a:lstStyle/>
          <a:p>
            <a:pPr algn="r"/>
            <a:r>
              <a:rPr lang="en-US" sz="6000" dirty="0">
                <a:solidFill>
                  <a:prstClr val="black"/>
                </a:solidFill>
                <a:latin typeface="Arial" panose="020B0604020202020204" pitchFamily="34" charset="0"/>
                <a:cs typeface="Arial" panose="020B0604020202020204" pitchFamily="34" charset="0"/>
              </a:rPr>
              <a:t>Poster template: https://osf.io/ayjzg/</a:t>
            </a:r>
          </a:p>
          <a:p>
            <a:pPr algn="r"/>
            <a:r>
              <a:rPr lang="en-US" sz="6000" dirty="0">
                <a:solidFill>
                  <a:prstClr val="black"/>
                </a:solidFill>
                <a:latin typeface="Arial" panose="020B0604020202020204" pitchFamily="34" charset="0"/>
                <a:cs typeface="Arial" panose="020B0604020202020204" pitchFamily="34" charset="0"/>
              </a:rPr>
              <a:t>smithar3@appstate.edu</a:t>
            </a:r>
          </a:p>
        </p:txBody>
      </p:sp>
      <p:pic>
        <p:nvPicPr>
          <p:cNvPr id="9" name="Picture 8">
            <a:extLst>
              <a:ext uri="{FF2B5EF4-FFF2-40B4-BE49-F238E27FC236}">
                <a16:creationId xmlns:a16="http://schemas.microsoft.com/office/drawing/2014/main" id="{A63294C1-EE0D-4913-9351-784BF37BFA08}"/>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193884" y="2332385"/>
            <a:ext cx="9900229" cy="27720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5229" y="27731634"/>
            <a:ext cx="4731418" cy="4731418"/>
          </a:xfrm>
          <a:prstGeom prst="rect">
            <a:avLst/>
          </a:prstGeom>
          <a:ln>
            <a:solidFill>
              <a:schemeClr val="tx1"/>
            </a:solidFill>
          </a:ln>
        </p:spPr>
      </p:pic>
      <p:graphicFrame>
        <p:nvGraphicFramePr>
          <p:cNvPr id="12" name="Chart 11"/>
          <p:cNvGraphicFramePr>
            <a:graphicFrameLocks/>
          </p:cNvGraphicFramePr>
          <p:nvPr/>
        </p:nvGraphicFramePr>
        <p:xfrm>
          <a:off x="34826713" y="9525474"/>
          <a:ext cx="10813774" cy="64803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nvGraphicFramePr>
        <p:xfrm>
          <a:off x="34826713" y="18358992"/>
          <a:ext cx="10813774" cy="644055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48283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9145009"/>
            <a:ext cx="42588180" cy="6362702"/>
          </a:xfrm>
        </p:spPr>
        <p:txBody>
          <a:bodyPr>
            <a:normAutofit/>
          </a:bodyPr>
          <a:lstStyle/>
          <a:p>
            <a:pPr algn="ctr"/>
            <a:r>
              <a:rPr lang="en-US" sz="43800" b="1" dirty="0">
                <a:solidFill>
                  <a:srgbClr val="81C784"/>
                </a:solidFill>
                <a:latin typeface="Lato Black" panose="020F0502020204030203" pitchFamily="34" charset="0"/>
                <a:ea typeface="Lato Black" panose="020F0502020204030203" pitchFamily="34" charset="0"/>
                <a:cs typeface="Lato Black" panose="020F0502020204030203" pitchFamily="34" charset="0"/>
              </a:rPr>
              <a:t>F.A.Q.</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6007012"/>
            <a:ext cx="35757853" cy="4232569"/>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Frequently Asked Questions – The closest thing to a users’ manual this will ever have. </a:t>
            </a:r>
          </a:p>
        </p:txBody>
      </p:sp>
    </p:spTree>
    <p:extLst>
      <p:ext uri="{BB962C8B-B14F-4D97-AF65-F5344CB8AC3E}">
        <p14:creationId xmlns:p14="http://schemas.microsoft.com/office/powerpoint/2010/main" val="2327041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6" name="Rectangle 25">
            <a:hlinkClick r:id="rId2"/>
            <a:extLst>
              <a:ext uri="{FF2B5EF4-FFF2-40B4-BE49-F238E27FC236}">
                <a16:creationId xmlns:a16="http://schemas.microsoft.com/office/drawing/2014/main" id="{08346F16-E6F8-42FC-BA64-9229E18AAB57}"/>
              </a:ext>
            </a:extLst>
          </p:cNvPr>
          <p:cNvSpPr/>
          <p:nvPr/>
        </p:nvSpPr>
        <p:spPr>
          <a:xfrm>
            <a:off x="10591800" y="23068083"/>
            <a:ext cx="4686300" cy="468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to QR Code</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17508855" y="8648699"/>
            <a:ext cx="21543645" cy="20838695"/>
          </a:xfrm>
        </p:spPr>
        <p:txBody>
          <a:bodyPr>
            <a:normAutofit/>
          </a:bodyPr>
          <a:lstStyle/>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do I </a:t>
            </a:r>
            <a:r>
              <a:rPr lang="en-US" sz="7800" b="1" dirty="0">
                <a:solidFill>
                  <a:srgbClr val="C8E6C9"/>
                </a:solidFill>
                <a:latin typeface="Lato" panose="020F0502020204030203" pitchFamily="34" charset="0"/>
                <a:cs typeface="Arial" panose="020B0604020202020204" pitchFamily="34" charset="0"/>
              </a:rPr>
              <a:t>create</a:t>
            </a:r>
            <a:r>
              <a:rPr lang="en-US" sz="7800" b="1" dirty="0">
                <a:solidFill>
                  <a:schemeClr val="bg1"/>
                </a:solidFill>
                <a:latin typeface="Lato" panose="020F0502020204030203" pitchFamily="34" charset="0"/>
                <a:cs typeface="Arial" panose="020B0604020202020204" pitchFamily="34" charset="0"/>
              </a:rPr>
              <a:t> a QR code?</a:t>
            </a:r>
          </a:p>
          <a:p>
            <a:pPr>
              <a:lnSpc>
                <a:spcPct val="110000"/>
              </a:lnSpc>
            </a:pPr>
            <a:r>
              <a:rPr lang="en-US" sz="6000" dirty="0">
                <a:solidFill>
                  <a:srgbClr val="2196F3"/>
                </a:solidFill>
                <a:latin typeface="Lato" panose="020F0502020204030203" pitchFamily="34" charset="0"/>
                <a:cs typeface="Arial" panose="020B0604020202020204" pitchFamily="34" charset="0"/>
                <a:hlinkClick r:id="rId3"/>
              </a:rPr>
              <a:t>https://www.qrcode-monkey.com/</a:t>
            </a:r>
            <a:r>
              <a:rPr lang="en-US" sz="6000" dirty="0">
                <a:solidFill>
                  <a:srgbClr val="2196F3"/>
                </a:solidFill>
                <a:latin typeface="Lato" panose="020F0502020204030203" pitchFamily="34" charset="0"/>
                <a:cs typeface="Arial" panose="020B0604020202020204" pitchFamily="34" charset="0"/>
              </a:rPr>
              <a:t> </a:t>
            </a:r>
            <a:r>
              <a:rPr lang="en-US" sz="6000" dirty="0">
                <a:solidFill>
                  <a:schemeClr val="bg1"/>
                </a:solidFill>
                <a:latin typeface="Lato" panose="020F0502020204030203" pitchFamily="34" charset="0"/>
                <a:cs typeface="Arial" panose="020B0604020202020204" pitchFamily="34" charset="0"/>
              </a:rPr>
              <a:t>is free, URLs don’t expire, and you can add cool features like images.</a:t>
            </a:r>
            <a:br>
              <a:rPr lang="en-US" sz="6000" dirty="0">
                <a:solidFill>
                  <a:srgbClr val="2196F3"/>
                </a:solidFill>
                <a:latin typeface="Lato" panose="020F0502020204030203" pitchFamily="34" charset="0"/>
                <a:cs typeface="Arial" panose="020B0604020202020204" pitchFamily="34" charset="0"/>
              </a:rPr>
            </a:br>
            <a:br>
              <a:rPr lang="en-US" sz="6000" dirty="0">
                <a:solidFill>
                  <a:srgbClr val="2196F3"/>
                </a:solidFill>
                <a:latin typeface="Lato" panose="020F0502020204030203" pitchFamily="34" charset="0"/>
                <a:cs typeface="Arial" panose="020B0604020202020204" pitchFamily="34" charset="0"/>
              </a:rPr>
            </a:br>
            <a:endParaRPr lang="en-US" sz="6000" dirty="0">
              <a:solidFill>
                <a:srgbClr val="2196F3"/>
              </a:solidFill>
              <a:latin typeface="Lato" panose="020F0502020204030203" pitchFamily="34" charset="0"/>
              <a:cs typeface="Arial" panose="020B0604020202020204" pitchFamily="34" charset="0"/>
            </a:endParaRPr>
          </a:p>
          <a:p>
            <a:pPr marL="0" indent="0">
              <a:lnSpc>
                <a:spcPct val="110000"/>
              </a:lnSpc>
              <a:buNone/>
            </a:pP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How do I </a:t>
            </a:r>
            <a:r>
              <a:rPr lang="en-US" sz="7800" b="1" dirty="0">
                <a:solidFill>
                  <a:srgbClr val="C8E6C9"/>
                </a:solidFill>
                <a:latin typeface="Lato" panose="020F0502020204030203" pitchFamily="34" charset="0"/>
                <a:ea typeface="Lato" panose="020F0502020204030203" pitchFamily="34" charset="0"/>
                <a:cs typeface="Lato" panose="020F0502020204030203" pitchFamily="34" charset="0"/>
              </a:rPr>
              <a:t>scan</a:t>
            </a: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 a QR code?</a:t>
            </a:r>
          </a:p>
          <a:p>
            <a:pPr>
              <a:lnSpc>
                <a:spcPct val="110000"/>
              </a:lnSpc>
            </a:pP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Just pull out your phone and take a picture!</a:t>
            </a:r>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All modern iPhones and most Android phones have built-in QR detection in their cameras. Some Android phones may need an app.</a:t>
            </a: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6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can I link the QR to my paper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a copy of my poster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my contact details.</a:t>
            </a:r>
          </a:p>
          <a:p>
            <a:pPr>
              <a:lnSpc>
                <a:spcPct val="110000"/>
              </a:lnSpc>
            </a:pPr>
            <a:r>
              <a:rPr lang="en-US" sz="6000" dirty="0">
                <a:solidFill>
                  <a:schemeClr val="bg1"/>
                </a:solidFill>
                <a:latin typeface="Lato" panose="020F0502020204030203" pitchFamily="34" charset="0"/>
                <a:cs typeface="Arial" panose="020B0604020202020204" pitchFamily="34" charset="0"/>
              </a:rPr>
              <a:t>Try creating a multi-page link for free via </a:t>
            </a:r>
            <a:r>
              <a:rPr lang="en-US" sz="6000" dirty="0">
                <a:solidFill>
                  <a:schemeClr val="bg1"/>
                </a:solidFill>
                <a:latin typeface="Lato" panose="020F0502020204030203" pitchFamily="34" charset="0"/>
                <a:cs typeface="Arial" panose="020B0604020202020204" pitchFamily="34" charset="0"/>
                <a:hlinkClick r:id="rId2"/>
              </a:rPr>
              <a:t>https://linktr.ee/</a:t>
            </a:r>
            <a:r>
              <a:rPr lang="en-US" sz="6000" dirty="0">
                <a:solidFill>
                  <a:schemeClr val="bg1"/>
                </a:solidFill>
                <a:latin typeface="Lato" panose="020F0502020204030203" pitchFamily="34" charset="0"/>
                <a:cs typeface="Arial" panose="020B0604020202020204" pitchFamily="34" charset="0"/>
              </a:rPr>
              <a:t>. </a:t>
            </a:r>
            <a:r>
              <a:rPr lang="en-US" sz="6000" dirty="0">
                <a:solidFill>
                  <a:schemeClr val="tx1">
                    <a:lumMod val="65000"/>
                    <a:lumOff val="35000"/>
                  </a:schemeClr>
                </a:solidFill>
                <a:latin typeface="Lato" panose="020F0502020204030203" pitchFamily="34" charset="0"/>
                <a:cs typeface="Arial" panose="020B0604020202020204" pitchFamily="34" charset="0"/>
              </a:rPr>
              <a:t>(Still trying to figure out the best answer to this though.</a:t>
            </a:r>
          </a:p>
        </p:txBody>
      </p:sp>
      <p:pic>
        <p:nvPicPr>
          <p:cNvPr id="6" name="Graphic 5">
            <a:extLst>
              <a:ext uri="{FF2B5EF4-FFF2-40B4-BE49-F238E27FC236}">
                <a16:creationId xmlns:a16="http://schemas.microsoft.com/office/drawing/2014/main" id="{5C9D3D64-A9B7-4AFC-A66C-1B29B4F914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1800" y="8648700"/>
            <a:ext cx="4686300" cy="4686300"/>
          </a:xfrm>
          <a:prstGeom prst="rect">
            <a:avLst/>
          </a:prstGeom>
        </p:spPr>
      </p:pic>
      <p:pic>
        <p:nvPicPr>
          <p:cNvPr id="7" name="Picture 6">
            <a:hlinkClick r:id="rId6"/>
            <a:extLst>
              <a:ext uri="{FF2B5EF4-FFF2-40B4-BE49-F238E27FC236}">
                <a16:creationId xmlns:a16="http://schemas.microsoft.com/office/drawing/2014/main" id="{CAF5EFFD-3E2B-4BB2-93BE-1BF0E052C2B9}"/>
              </a:ext>
            </a:extLst>
          </p:cNvPr>
          <p:cNvPicPr>
            <a:picLocks noChangeAspect="1"/>
          </p:cNvPicPr>
          <p:nvPr/>
        </p:nvPicPr>
        <p:blipFill>
          <a:blip r:embed="rId7"/>
          <a:stretch>
            <a:fillRect/>
          </a:stretch>
        </p:blipFill>
        <p:spPr>
          <a:xfrm>
            <a:off x="10591800" y="15468600"/>
            <a:ext cx="4686300" cy="4495800"/>
          </a:xfrm>
          <a:prstGeom prst="rect">
            <a:avLst/>
          </a:prstGeom>
          <a:ln w="38100">
            <a:solidFill>
              <a:schemeClr val="bg1"/>
            </a:solidFill>
          </a:ln>
        </p:spPr>
      </p:pic>
      <p:sp>
        <p:nvSpPr>
          <p:cNvPr id="8" name="TextBox 7">
            <a:extLst>
              <a:ext uri="{FF2B5EF4-FFF2-40B4-BE49-F238E27FC236}">
                <a16:creationId xmlns:a16="http://schemas.microsoft.com/office/drawing/2014/main" id="{707E6096-B3BF-47AC-962E-5C88CBF8FB4A}"/>
              </a:ext>
            </a:extLst>
          </p:cNvPr>
          <p:cNvSpPr txBox="1"/>
          <p:nvPr/>
        </p:nvSpPr>
        <p:spPr>
          <a:xfrm>
            <a:off x="3130062" y="15161955"/>
            <a:ext cx="5937738" cy="1938992"/>
          </a:xfrm>
          <a:prstGeom prst="rect">
            <a:avLst/>
          </a:prstGeom>
          <a:noFill/>
        </p:spPr>
        <p:txBody>
          <a:bodyPr wrap="square" rtlCol="0">
            <a:spAutoFit/>
          </a:bodyPr>
          <a:lstStyle/>
          <a:p>
            <a:pPr algn="r"/>
            <a:r>
              <a:rPr lang="en-US" sz="4000" b="1" dirty="0">
                <a:solidFill>
                  <a:schemeClr val="bg1"/>
                </a:solidFill>
              </a:rPr>
              <a:t>Ctrl-click</a:t>
            </a:r>
            <a:r>
              <a:rPr lang="en-US" sz="4000" dirty="0">
                <a:solidFill>
                  <a:schemeClr val="bg1"/>
                </a:solidFill>
              </a:rPr>
              <a:t> this thumbnail to watch a video on scanning #betterposter QR codes.</a:t>
            </a:r>
          </a:p>
        </p:txBody>
      </p:sp>
      <p:sp>
        <p:nvSpPr>
          <p:cNvPr id="23" name="Freeform: Shape 22">
            <a:extLst>
              <a:ext uri="{FF2B5EF4-FFF2-40B4-BE49-F238E27FC236}">
                <a16:creationId xmlns:a16="http://schemas.microsoft.com/office/drawing/2014/main" id="{2F06F7F1-B026-4D3E-9F80-50B4EBBCC9D3}"/>
              </a:ext>
            </a:extLst>
          </p:cNvPr>
          <p:cNvSpPr/>
          <p:nvPr/>
        </p:nvSpPr>
        <p:spPr>
          <a:xfrm>
            <a:off x="6608367" y="17277347"/>
            <a:ext cx="3466075" cy="2069432"/>
          </a:xfrm>
          <a:custGeom>
            <a:avLst/>
            <a:gdLst>
              <a:gd name="connsiteX0" fmla="*/ 980 w 1589149"/>
              <a:gd name="connsiteY0" fmla="*/ 0 h 2069432"/>
              <a:gd name="connsiteX1" fmla="*/ 257654 w 1589149"/>
              <a:gd name="connsiteY1" fmla="*/ 1780674 h 2069432"/>
              <a:gd name="connsiteX2" fmla="*/ 1589149 w 1589149"/>
              <a:gd name="connsiteY2" fmla="*/ 2069432 h 2069432"/>
            </a:gdLst>
            <a:ahLst/>
            <a:cxnLst>
              <a:cxn ang="0">
                <a:pos x="connsiteX0" y="connsiteY0"/>
              </a:cxn>
              <a:cxn ang="0">
                <a:pos x="connsiteX1" y="connsiteY1"/>
              </a:cxn>
              <a:cxn ang="0">
                <a:pos x="connsiteX2" y="connsiteY2"/>
              </a:cxn>
            </a:cxnLst>
            <a:rect l="l" t="t" r="r" b="b"/>
            <a:pathLst>
              <a:path w="1589149" h="2069432">
                <a:moveTo>
                  <a:pt x="980" y="0"/>
                </a:moveTo>
                <a:cubicBezTo>
                  <a:pt x="-3031" y="717884"/>
                  <a:pt x="-7041" y="1435769"/>
                  <a:pt x="257654" y="1780674"/>
                </a:cubicBezTo>
                <a:cubicBezTo>
                  <a:pt x="522349" y="2125579"/>
                  <a:pt x="1131949" y="2007937"/>
                  <a:pt x="1589149" y="2069432"/>
                </a:cubicBezTo>
              </a:path>
            </a:pathLst>
          </a:custGeom>
          <a:noFill/>
          <a:ln w="76200">
            <a:solidFill>
              <a:schemeClr val="bg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F8CF84-10E7-4689-A819-230811EEEDBF}"/>
              </a:ext>
            </a:extLst>
          </p:cNvPr>
          <p:cNvSpPr txBox="1"/>
          <p:nvPr/>
        </p:nvSpPr>
        <p:spPr>
          <a:xfrm>
            <a:off x="10457447" y="20191092"/>
            <a:ext cx="5372100" cy="1384995"/>
          </a:xfrm>
          <a:prstGeom prst="rect">
            <a:avLst/>
          </a:prstGeom>
          <a:noFill/>
        </p:spPr>
        <p:txBody>
          <a:bodyPr wrap="square" rtlCol="0">
            <a:spAutoFit/>
          </a:bodyPr>
          <a:lstStyle/>
          <a:p>
            <a:r>
              <a:rPr lang="en-US" sz="2800" dirty="0">
                <a:solidFill>
                  <a:schemeClr val="bg1"/>
                </a:solidFill>
              </a:rPr>
              <a:t>Donated by</a:t>
            </a:r>
            <a:r>
              <a:rPr lang="en-US" sz="2800" b="1" dirty="0">
                <a:solidFill>
                  <a:schemeClr val="bg1"/>
                </a:solidFill>
              </a:rPr>
              <a:t> </a:t>
            </a:r>
            <a:r>
              <a:rPr lang="en-US" sz="2800" b="1" dirty="0">
                <a:solidFill>
                  <a:schemeClr val="bg1"/>
                </a:solidFill>
                <a:hlinkClick r:id="rId8">
                  <a:extLst>
                    <a:ext uri="{A12FA001-AC4F-418D-AE19-62706E023703}">
                      <ahyp:hlinkClr xmlns:ahyp="http://schemas.microsoft.com/office/drawing/2018/hyperlinkcolor" val="tx"/>
                    </a:ext>
                  </a:extLst>
                </a:hlinkClick>
              </a:rPr>
              <a:t>@kristinrojasmd</a:t>
            </a:r>
            <a:endParaRPr lang="en-US" sz="2800" b="1" dirty="0">
              <a:solidFill>
                <a:schemeClr val="bg1"/>
              </a:solidFill>
            </a:endParaRPr>
          </a:p>
          <a:p>
            <a:r>
              <a:rPr lang="en-US" sz="2800" dirty="0">
                <a:hlinkClick r:id="rId6"/>
              </a:rPr>
              <a:t>https://twitter.com/kristinrojasmd/status/1124418213050298368</a:t>
            </a:r>
            <a:endParaRPr lang="en-US" sz="2800" dirty="0">
              <a:solidFill>
                <a:schemeClr val="bg1"/>
              </a:solidFill>
            </a:endParaRPr>
          </a:p>
        </p:txBody>
      </p:sp>
      <p:pic>
        <p:nvPicPr>
          <p:cNvPr id="7170" name="Picture 2" descr="Related image">
            <a:hlinkClick r:id="rId2"/>
            <a:extLst>
              <a:ext uri="{FF2B5EF4-FFF2-40B4-BE49-F238E27FC236}">
                <a16:creationId xmlns:a16="http://schemas.microsoft.com/office/drawing/2014/main" id="{7D11D1B2-CB83-49C5-8982-1F9CDC4933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9804" y="24580162"/>
            <a:ext cx="4319954" cy="12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50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D4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9401612" y="0"/>
            <a:ext cx="10058400" cy="3319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Lato" panose="020F0502020204030203" pitchFamily="34" charset="0"/>
                <a:cs typeface="Lato" panose="020F0502020204030203" pitchFamily="34" charset="0"/>
              </a:rPr>
              <a:t>Non-Cognitive Predictors of Student Success:</a:t>
            </a:r>
            <a:br>
              <a:rPr lang="en-US" i="1" dirty="0">
                <a:latin typeface="Lato" panose="020F0502020204030203" pitchFamily="34" charset="0"/>
                <a:cs typeface="Lato" panose="020F0502020204030203" pitchFamily="34" charset="0"/>
              </a:rPr>
            </a:br>
            <a:r>
              <a:rPr lang="en-US" i="1" dirty="0">
                <a:latin typeface="Lato" panose="020F0502020204030203" pitchFamily="34" charset="0"/>
                <a:cs typeface="Lato" panose="020F0502020204030203" pitchFamily="34" charset="0"/>
              </a:rPr>
              <a:t>A Predictive Validity Comparison Between Domestic and International Students</a:t>
            </a: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2380136" y="5567151"/>
            <a:ext cx="25976634" cy="12484959"/>
          </a:xfrm>
        </p:spPr>
        <p:txBody>
          <a:bodyPr anchor="t">
            <a:noAutofit/>
          </a:bodyPr>
          <a:lstStyle/>
          <a:p>
            <a:pPr algn="l">
              <a:lnSpc>
                <a:spcPct val="150000"/>
              </a:lnSpc>
            </a:pPr>
            <a:r>
              <a:rPr lang="en-US" sz="13900" b="1" dirty="0">
                <a:solidFill>
                  <a:schemeClr val="bg1"/>
                </a:solidFill>
                <a:latin typeface="Lato Black" panose="020F0A02020204030203" pitchFamily="34" charset="0"/>
                <a:ea typeface="Roboto" panose="02000000000000000000" pitchFamily="2" charset="0"/>
                <a:cs typeface="Arial" panose="020B0604020202020204" pitchFamily="34" charset="0"/>
              </a:rPr>
              <a:t>Main finding goes here</a:t>
            </a:r>
            <a:r>
              <a:rPr lang="en-US" sz="13900" dirty="0">
                <a:solidFill>
                  <a:schemeClr val="bg1"/>
                </a:solidFill>
                <a:latin typeface="Lato" panose="020F0502020204030203" pitchFamily="34" charset="0"/>
                <a:ea typeface="Roboto" panose="02000000000000000000" pitchFamily="2" charset="0"/>
                <a:cs typeface="Arial" panose="020B0604020202020204" pitchFamily="34" charset="0"/>
              </a:rPr>
              <a:t>, translated into </a:t>
            </a:r>
            <a:r>
              <a:rPr lang="en-US" sz="13900" dirty="0">
                <a:solidFill>
                  <a:schemeClr val="bg1"/>
                </a:solidFill>
                <a:latin typeface="Lato Black" panose="020F0A02020204030203" pitchFamily="34" charset="0"/>
                <a:ea typeface="Roboto" panose="02000000000000000000" pitchFamily="2" charset="0"/>
                <a:cs typeface="Arial" panose="020B0604020202020204" pitchFamily="34" charset="0"/>
              </a:rPr>
              <a:t>plain English</a:t>
            </a:r>
            <a:r>
              <a:rPr lang="en-US" sz="13900" dirty="0">
                <a:solidFill>
                  <a:schemeClr val="bg1"/>
                </a:solidFill>
                <a:latin typeface="Lato" panose="020F0502020204030203" pitchFamily="34" charset="0"/>
                <a:ea typeface="Roboto" panose="02000000000000000000" pitchFamily="2" charset="0"/>
                <a:cs typeface="Arial" panose="020B0604020202020204" pitchFamily="34" charset="0"/>
              </a:rPr>
              <a:t>. </a:t>
            </a:r>
            <a:r>
              <a:rPr lang="en-US" sz="13900" dirty="0">
                <a:solidFill>
                  <a:schemeClr val="bg1"/>
                </a:solidFill>
                <a:latin typeface="Lato Black" panose="020F0A02020204030203" pitchFamily="34" charset="0"/>
                <a:ea typeface="Roboto" panose="02000000000000000000" pitchFamily="2" charset="0"/>
                <a:cs typeface="Arial" panose="020B0604020202020204" pitchFamily="34" charset="0"/>
              </a:rPr>
              <a:t>Emphasize</a:t>
            </a:r>
            <a:r>
              <a:rPr lang="en-US" sz="13900" dirty="0">
                <a:solidFill>
                  <a:schemeClr val="bg1"/>
                </a:solidFill>
                <a:latin typeface="Lato" panose="020F0502020204030203" pitchFamily="34" charset="0"/>
                <a:ea typeface="Roboto" panose="02000000000000000000" pitchFamily="2" charset="0"/>
                <a:cs typeface="Arial" panose="020B0604020202020204" pitchFamily="34" charset="0"/>
              </a:rPr>
              <a:t> the important words.</a:t>
            </a:r>
          </a:p>
        </p:txBody>
      </p:sp>
      <p:sp>
        <p:nvSpPr>
          <p:cNvPr id="2" name="Rectangle 1">
            <a:extLst>
              <a:ext uri="{FF2B5EF4-FFF2-40B4-BE49-F238E27FC236}">
                <a16:creationId xmlns:a16="http://schemas.microsoft.com/office/drawing/2014/main" id="{B0C5B857-0E51-4898-BAEF-B471D5E63813}"/>
              </a:ext>
            </a:extLst>
          </p:cNvPr>
          <p:cNvSpPr/>
          <p:nvPr/>
        </p:nvSpPr>
        <p:spPr>
          <a:xfrm>
            <a:off x="0" y="0"/>
            <a:ext cx="10058400"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Lato" panose="020F0502020204030203" pitchFamily="34" charset="0"/>
                <a:cs typeface="Lato" panose="020F0502020204030203" pitchFamily="34" charset="0"/>
              </a:rPr>
              <a:t>Non-Cognitive Predictors of Student Success:</a:t>
            </a:r>
            <a:br>
              <a:rPr lang="en-US" i="1" dirty="0">
                <a:latin typeface="Lato" panose="020F0502020204030203" pitchFamily="34" charset="0"/>
                <a:cs typeface="Lato" panose="020F0502020204030203" pitchFamily="34" charset="0"/>
              </a:rPr>
            </a:br>
            <a:r>
              <a:rPr lang="en-US" i="1" dirty="0">
                <a:latin typeface="Lato" panose="020F0502020204030203" pitchFamily="34" charset="0"/>
                <a:cs typeface="Lato" panose="020F0502020204030203" pitchFamily="34" charset="0"/>
              </a:rPr>
              <a:t>A Predictive Validity Comparison Between Domestic and International Students</a:t>
            </a:r>
          </a:p>
        </p:txBody>
      </p:sp>
      <p:sp>
        <p:nvSpPr>
          <p:cNvPr id="3" name="TextBox 2">
            <a:extLst>
              <a:ext uri="{FF2B5EF4-FFF2-40B4-BE49-F238E27FC236}">
                <a16:creationId xmlns:a16="http://schemas.microsoft.com/office/drawing/2014/main" id="{8E35B311-3C19-412C-ADE6-EB2E4158F366}"/>
              </a:ext>
            </a:extLst>
          </p:cNvPr>
          <p:cNvSpPr txBox="1"/>
          <p:nvPr/>
        </p:nvSpPr>
        <p:spPr>
          <a:xfrm>
            <a:off x="419101" y="5351994"/>
            <a:ext cx="9148839" cy="13985239"/>
          </a:xfrm>
          <a:prstGeom prst="rect">
            <a:avLst/>
          </a:prstGeom>
          <a:noFill/>
        </p:spPr>
        <p:txBody>
          <a:bodyPr wrap="square" rtlCol="0">
            <a:spAutoFit/>
          </a:bodyPr>
          <a:lstStyle/>
          <a:p>
            <a:pPr>
              <a:lnSpc>
                <a:spcPct val="120000"/>
              </a:lnSpc>
            </a:pPr>
            <a:r>
              <a:rPr lang="en-US" sz="3600" b="1" dirty="0">
                <a:latin typeface="Lato Black" panose="020F0A02020204030203" pitchFamily="34" charset="0"/>
                <a:cs typeface="Arial" panose="020B0604020202020204" pitchFamily="34" charset="0"/>
              </a:rPr>
              <a:t>INTRO</a:t>
            </a:r>
          </a:p>
          <a:p>
            <a:pPr marL="571500" indent="-5715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Just give </a:t>
            </a:r>
            <a:r>
              <a:rPr lang="en-US" sz="3600" i="1" dirty="0">
                <a:latin typeface="Lato" panose="020F0502020204030203" pitchFamily="34" charset="0"/>
                <a:cs typeface="Arial" panose="020B0604020202020204" pitchFamily="34" charset="0"/>
              </a:rPr>
              <a:t>quick</a:t>
            </a:r>
            <a:r>
              <a:rPr lang="en-US" sz="3600" dirty="0">
                <a:latin typeface="Lato" panose="020F0502020204030203" pitchFamily="34" charset="0"/>
                <a:cs typeface="Arial" panose="020B0604020202020204" pitchFamily="34" charset="0"/>
              </a:rPr>
              <a:t> context for the gap you’re filling.</a:t>
            </a: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r>
              <a:rPr lang="en-US" sz="3600" b="1" dirty="0">
                <a:solidFill>
                  <a:srgbClr val="8C1616"/>
                </a:solidFill>
                <a:latin typeface="Lato Black" panose="020F0A02020204030203" pitchFamily="34" charset="0"/>
                <a:cs typeface="Arial" panose="020B0604020202020204" pitchFamily="34" charset="0"/>
              </a:rPr>
              <a:t>METHODS</a:t>
            </a:r>
          </a:p>
          <a:p>
            <a:pPr marL="742950" indent="-742950">
              <a:lnSpc>
                <a:spcPct val="120000"/>
              </a:lnSpc>
              <a:buFont typeface="+mj-lt"/>
              <a:buAutoNum type="arabicPeriod"/>
            </a:pPr>
            <a:r>
              <a:rPr lang="en-US" sz="3600" dirty="0">
                <a:latin typeface="Lato" panose="020F0502020204030203" pitchFamily="34" charset="0"/>
                <a:cs typeface="Arial" panose="020B0604020202020204" pitchFamily="34" charset="0"/>
              </a:rPr>
              <a:t>N = ###, </a:t>
            </a:r>
          </a:p>
          <a:p>
            <a:pPr marL="742950" indent="-742950">
              <a:lnSpc>
                <a:spcPct val="120000"/>
              </a:lnSpc>
              <a:buFont typeface="+mj-lt"/>
              <a:buAutoNum type="arabicPeriod"/>
            </a:pPr>
            <a:r>
              <a:rPr lang="en-US" sz="3600" dirty="0">
                <a:latin typeface="Lato" panose="020F0502020204030203" pitchFamily="34" charset="0"/>
                <a:cs typeface="Arial" panose="020B0604020202020204" pitchFamily="34" charset="0"/>
              </a:rPr>
              <a:t>Collected this</a:t>
            </a:r>
          </a:p>
          <a:p>
            <a:pPr marL="742950" indent="-742950">
              <a:lnSpc>
                <a:spcPct val="120000"/>
              </a:lnSpc>
              <a:buFont typeface="+mj-lt"/>
              <a:buAutoNum type="arabicPeriod"/>
            </a:pPr>
            <a:r>
              <a:rPr lang="en-US" sz="3600" dirty="0">
                <a:latin typeface="Lato" panose="020F0502020204030203" pitchFamily="34" charset="0"/>
                <a:cs typeface="Arial" panose="020B0604020202020204" pitchFamily="34" charset="0"/>
              </a:rPr>
              <a:t>Tested with X statistical test</a:t>
            </a: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endParaRPr lang="en-US" sz="3600" b="1" dirty="0">
              <a:latin typeface="Lato" panose="020F0502020204030203" pitchFamily="34" charset="0"/>
              <a:cs typeface="Arial" panose="020B0604020202020204" pitchFamily="34" charset="0"/>
            </a:endParaRPr>
          </a:p>
          <a:p>
            <a:pPr>
              <a:lnSpc>
                <a:spcPct val="120000"/>
              </a:lnSpc>
            </a:pPr>
            <a:r>
              <a:rPr lang="en-US" sz="3600" b="1" dirty="0">
                <a:latin typeface="Lato Black" panose="020F0A02020204030203" pitchFamily="34" charset="0"/>
                <a:cs typeface="Arial" panose="020B0604020202020204"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Graph or table with essential results only.</a:t>
            </a:r>
          </a:p>
          <a:p>
            <a:pPr marL="571500" indent="-5715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All the other correlations in the ammo bar</a:t>
            </a:r>
          </a:p>
          <a:p>
            <a:pPr>
              <a:lnSpc>
                <a:spcPct val="120000"/>
              </a:lnSpc>
            </a:pPr>
            <a:endParaRPr lang="en-US" sz="3600" dirty="0">
              <a:latin typeface="Lato" panose="020F0502020204030203" pitchFamily="34" charset="0"/>
              <a:cs typeface="Arial" panose="020B0604020202020204" pitchFamily="34" charset="0"/>
            </a:endParaRPr>
          </a:p>
          <a:p>
            <a:pPr>
              <a:lnSpc>
                <a:spcPct val="120000"/>
              </a:lnSpc>
            </a:pPr>
            <a:endParaRPr lang="en-US" sz="3600" dirty="0">
              <a:latin typeface="Lato" panose="020F0502020204030203" pitchFamily="34" charset="0"/>
              <a:cs typeface="Arial" panose="020B0604020202020204" pitchFamily="34" charset="0"/>
            </a:endParaRPr>
          </a:p>
          <a:p>
            <a:pPr>
              <a:lnSpc>
                <a:spcPct val="120000"/>
              </a:lnSpc>
            </a:pPr>
            <a:r>
              <a:rPr lang="en-US" sz="3600" dirty="0">
                <a:latin typeface="Lato Black" panose="020F0A02020204030203" pitchFamily="34" charset="0"/>
                <a:cs typeface="Arial" panose="020B0604020202020204" pitchFamily="34" charset="0"/>
              </a:rPr>
              <a:t>DISCUSSION</a:t>
            </a:r>
          </a:p>
          <a:p>
            <a:pPr marL="457200" indent="-457200">
              <a:lnSpc>
                <a:spcPct val="120000"/>
              </a:lnSpc>
              <a:buFont typeface="Arial" panose="020B0604020202020204" pitchFamily="34" charset="0"/>
              <a:buChar char="•"/>
            </a:pPr>
            <a:r>
              <a:rPr lang="en-US" sz="3600" dirty="0">
                <a:latin typeface="Lato" panose="020F0502020204030203" pitchFamily="34" charset="0"/>
                <a:cs typeface="Arial" panose="020B0604020202020204" pitchFamily="34" charset="0"/>
              </a:rPr>
              <a:t>“If this result actually generalized and I didn’t have to humbly disclaim the possibility of a thousand confounds and limitations, it would imply that….”</a:t>
            </a:r>
          </a:p>
        </p:txBody>
      </p:sp>
      <p:sp>
        <p:nvSpPr>
          <p:cNvPr id="10" name="TextBox 9">
            <a:extLst>
              <a:ext uri="{FF2B5EF4-FFF2-40B4-BE49-F238E27FC236}">
                <a16:creationId xmlns:a16="http://schemas.microsoft.com/office/drawing/2014/main" id="{DB244B05-C5D7-4580-8933-5B2F47EB56B0}"/>
              </a:ext>
            </a:extLst>
          </p:cNvPr>
          <p:cNvSpPr txBox="1"/>
          <p:nvPr/>
        </p:nvSpPr>
        <p:spPr>
          <a:xfrm>
            <a:off x="419101" y="902607"/>
            <a:ext cx="9148840" cy="1754326"/>
          </a:xfrm>
          <a:prstGeom prst="rect">
            <a:avLst/>
          </a:prstGeom>
          <a:noFill/>
        </p:spPr>
        <p:txBody>
          <a:bodyPr wrap="square" rtlCol="0">
            <a:spAutoFit/>
          </a:bodyPr>
          <a:lstStyle/>
          <a:p>
            <a:r>
              <a:rPr lang="en-US" sz="5400" b="1" i="1" dirty="0">
                <a:latin typeface="Lato" panose="020F0502020204030203" pitchFamily="34" charset="0"/>
                <a:cs typeface="Lato" panose="020F0502020204030203" pitchFamily="34" charset="0"/>
              </a:rPr>
              <a:t>Title:</a:t>
            </a:r>
            <a:br>
              <a:rPr lang="en-US" sz="5400" i="1" dirty="0">
                <a:latin typeface="Lato" panose="020F0502020204030203" pitchFamily="34" charset="0"/>
                <a:cs typeface="Lato" panose="020F0502020204030203" pitchFamily="34" charset="0"/>
              </a:rPr>
            </a:br>
            <a:r>
              <a:rPr lang="en-US" sz="5400" i="1" dirty="0">
                <a:latin typeface="Lato" panose="020F0502020204030203" pitchFamily="34" charset="0"/>
                <a:cs typeface="Lato" panose="020F0502020204030203" pitchFamily="34" charset="0"/>
              </a:rPr>
              <a:t>Subtitle</a:t>
            </a:r>
          </a:p>
        </p:txBody>
      </p:sp>
      <p:sp>
        <p:nvSpPr>
          <p:cNvPr id="12" name="TextBox 11">
            <a:extLst>
              <a:ext uri="{FF2B5EF4-FFF2-40B4-BE49-F238E27FC236}">
                <a16:creationId xmlns:a16="http://schemas.microsoft.com/office/drawing/2014/main" id="{64F9E57F-C64F-4827-8C49-BB9DBDC073C7}"/>
              </a:ext>
            </a:extLst>
          </p:cNvPr>
          <p:cNvSpPr txBox="1"/>
          <p:nvPr/>
        </p:nvSpPr>
        <p:spPr>
          <a:xfrm>
            <a:off x="1072722" y="3238117"/>
            <a:ext cx="7517322" cy="1446550"/>
          </a:xfrm>
          <a:prstGeom prst="rect">
            <a:avLst/>
          </a:prstGeom>
          <a:noFill/>
        </p:spPr>
        <p:txBody>
          <a:bodyPr wrap="square" rtlCol="0">
            <a:spAutoFit/>
          </a:bodyPr>
          <a:lstStyle/>
          <a:p>
            <a:pPr>
              <a:lnSpc>
                <a:spcPct val="100000"/>
              </a:lnSpc>
              <a:spcBef>
                <a:spcPts val="0"/>
              </a:spcBef>
            </a:pPr>
            <a:r>
              <a:rPr lang="en-US" sz="4400" b="1" dirty="0">
                <a:highlight>
                  <a:srgbClr val="FFD54F"/>
                </a:highlight>
                <a:latin typeface="Lato" panose="020F0502020204030203" pitchFamily="34" charset="0"/>
                <a:cs typeface="Lato" panose="020F0502020204030203" pitchFamily="34" charset="0"/>
              </a:rPr>
              <a:t>Leeroy </a:t>
            </a:r>
            <a:r>
              <a:rPr lang="en-US" sz="4400" dirty="0">
                <a:latin typeface="Lato" panose="020F0502020204030203" pitchFamily="34" charset="0"/>
                <a:cs typeface="Lato" panose="020F0502020204030203" pitchFamily="34" charset="0"/>
              </a:rPr>
              <a:t>Jenkins, author2, </a:t>
            </a:r>
            <a:br>
              <a:rPr lang="en-US" sz="4400" dirty="0">
                <a:latin typeface="Lato" panose="020F0502020204030203" pitchFamily="34" charset="0"/>
                <a:cs typeface="Lato" panose="020F0502020204030203" pitchFamily="34" charset="0"/>
              </a:rPr>
            </a:br>
            <a:r>
              <a:rPr lang="en-US" sz="4400" dirty="0">
                <a:latin typeface="Lato" panose="020F0502020204030203" pitchFamily="34" charset="0"/>
                <a:cs typeface="Lato" panose="020F0502020204030203" pitchFamily="34" charset="0"/>
              </a:rPr>
              <a:t>author3, author4</a:t>
            </a:r>
            <a:endParaRPr lang="en-US" sz="4400" b="1" dirty="0">
              <a:latin typeface="Lato" panose="020F0502020204030203" pitchFamily="34" charset="0"/>
              <a:cs typeface="Lato" panose="020F0502020204030203" pitchFamily="34" charset="0"/>
            </a:endParaRPr>
          </a:p>
        </p:txBody>
      </p:sp>
      <p:sp>
        <p:nvSpPr>
          <p:cNvPr id="20" name="Graphic 18">
            <a:extLst>
              <a:ext uri="{FF2B5EF4-FFF2-40B4-BE49-F238E27FC236}">
                <a16:creationId xmlns:a16="http://schemas.microsoft.com/office/drawing/2014/main" id="{BDF411EE-4753-4C32-9DAF-D5DA024A3893}"/>
              </a:ext>
            </a:extLst>
          </p:cNvPr>
          <p:cNvSpPr/>
          <p:nvPr/>
        </p:nvSpPr>
        <p:spPr>
          <a:xfrm>
            <a:off x="580988" y="3439284"/>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FCAC4B58-8623-4DBE-951A-DDF821787031}"/>
              </a:ext>
            </a:extLst>
          </p:cNvPr>
          <p:cNvSpPr txBox="1"/>
          <p:nvPr/>
        </p:nvSpPr>
        <p:spPr>
          <a:xfrm>
            <a:off x="39997208" y="2418238"/>
            <a:ext cx="8849405" cy="10248960"/>
          </a:xfrm>
          <a:prstGeom prst="rect">
            <a:avLst/>
          </a:prstGeom>
          <a:noFill/>
        </p:spPr>
        <p:txBody>
          <a:bodyPr wrap="square" rtlCol="0">
            <a:spAutoFit/>
          </a:bodyPr>
          <a:lstStyle/>
          <a:p>
            <a:r>
              <a:rPr lang="en-US" sz="6000" b="1" dirty="0">
                <a:latin typeface="Lato" panose="020F0502020204030203" pitchFamily="34" charset="0"/>
                <a:cs typeface="Arial" panose="020B0604020202020204" pitchFamily="34" charset="0"/>
              </a:rPr>
              <a:t>AMMO BAR</a:t>
            </a:r>
          </a:p>
          <a:p>
            <a:endParaRPr lang="en-US" sz="6000" b="1" dirty="0">
              <a:latin typeface="Lato" panose="020F0502020204030203" pitchFamily="34" charset="0"/>
              <a:cs typeface="Arial" panose="020B0604020202020204" pitchFamily="34" charset="0"/>
            </a:endParaRPr>
          </a:p>
          <a:p>
            <a:r>
              <a:rPr lang="en-US" sz="5400" b="1" dirty="0">
                <a:latin typeface="Lato" panose="020F0502020204030203" pitchFamily="34" charset="0"/>
                <a:cs typeface="Arial" panose="020B0604020202020204" pitchFamily="34" charset="0"/>
              </a:rPr>
              <a:t>Delete this and replace it with your…</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Graphs</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Correlation tables</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Figures</a:t>
            </a:r>
          </a:p>
          <a:p>
            <a:pPr marL="1143000" indent="-1143000">
              <a:buFont typeface="Arial" panose="020B0604020202020204" pitchFamily="34" charset="0"/>
              <a:buChar char="•"/>
            </a:pPr>
            <a:r>
              <a:rPr lang="en-US" sz="5400" dirty="0">
                <a:latin typeface="Lato" panose="020F0502020204030203" pitchFamily="34" charset="0"/>
                <a:cs typeface="Arial" panose="020B0604020202020204" pitchFamily="34" charset="0"/>
              </a:rPr>
              <a:t>Extra nuance that you’re worried about leaving out.</a:t>
            </a:r>
          </a:p>
          <a:p>
            <a:pPr marL="1143000" indent="-1143000">
              <a:buFont typeface="Arial" panose="020B0604020202020204" pitchFamily="34" charset="0"/>
              <a:buChar char="•"/>
            </a:pPr>
            <a:r>
              <a:rPr lang="en-US" sz="5400" b="1" dirty="0">
                <a:latin typeface="Lato" panose="020F0502020204030203" pitchFamily="34" charset="0"/>
                <a:cs typeface="Arial" panose="020B0604020202020204" pitchFamily="34" charset="0"/>
              </a:rPr>
              <a:t>Keep it messy!</a:t>
            </a:r>
            <a:r>
              <a:rPr lang="en-US" sz="5400" dirty="0">
                <a:latin typeface="Lato" panose="020F0502020204030203" pitchFamily="34" charset="0"/>
                <a:cs typeface="Arial" panose="020B0604020202020204"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19720837" y="27090524"/>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80DEEA"/>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1401802" y="27189458"/>
            <a:ext cx="8077384" cy="1569660"/>
          </a:xfrm>
          <a:prstGeom prst="rect">
            <a:avLst/>
          </a:prstGeom>
          <a:noFill/>
        </p:spPr>
        <p:txBody>
          <a:bodyPr wrap="square" rtlCol="0">
            <a:spAutoFit/>
          </a:bodyPr>
          <a:lstStyle/>
          <a:p>
            <a:r>
              <a:rPr lang="en-US" sz="4800" dirty="0">
                <a:solidFill>
                  <a:srgbClr val="80DEEA"/>
                </a:solidFill>
                <a:latin typeface="Lato Black" panose="020F0A02020204030203" pitchFamily="34" charset="0"/>
                <a:cs typeface="Arial" panose="020B0604020202020204" pitchFamily="34" charset="0"/>
              </a:rPr>
              <a:t>Take a picture</a:t>
            </a:r>
            <a:r>
              <a:rPr lang="en-US" sz="4800" dirty="0">
                <a:solidFill>
                  <a:srgbClr val="80DEEA"/>
                </a:solidFill>
                <a:latin typeface="Lato" panose="020F0502020204030203" pitchFamily="34" charset="0"/>
                <a:cs typeface="Arial" panose="020B0604020202020204" pitchFamily="34" charset="0"/>
              </a:rPr>
              <a:t> to </a:t>
            </a:r>
            <a:br>
              <a:rPr lang="en-US" sz="4800" dirty="0">
                <a:solidFill>
                  <a:srgbClr val="80DEEA"/>
                </a:solidFill>
                <a:latin typeface="Lato" panose="020F0502020204030203" pitchFamily="34" charset="0"/>
                <a:cs typeface="Arial" panose="020B0604020202020204" pitchFamily="34" charset="0"/>
              </a:rPr>
            </a:br>
            <a:r>
              <a:rPr lang="en-US" sz="4800" dirty="0">
                <a:solidFill>
                  <a:srgbClr val="80DEEA"/>
                </a:solidFill>
                <a:latin typeface="Lato Black" panose="020F0A02020204030203" pitchFamily="34" charset="0"/>
                <a:cs typeface="Arial" panose="020B0604020202020204" pitchFamily="34" charset="0"/>
              </a:rPr>
              <a:t>download</a:t>
            </a:r>
            <a:r>
              <a:rPr lang="en-US" sz="4800" dirty="0">
                <a:solidFill>
                  <a:srgbClr val="80DEEA"/>
                </a:solidFill>
                <a:latin typeface="Lato" panose="020F0502020204030203" pitchFamily="34" charset="0"/>
                <a:cs typeface="Arial" panose="020B0604020202020204" pitchFamily="34" charset="0"/>
              </a:rPr>
              <a:t> the</a:t>
            </a:r>
            <a:r>
              <a:rPr lang="en-US" sz="4800" b="1" dirty="0">
                <a:solidFill>
                  <a:srgbClr val="80DEEA"/>
                </a:solidFill>
                <a:latin typeface="Lato" panose="020F0502020204030203" pitchFamily="34" charset="0"/>
                <a:cs typeface="Arial" panose="020B0604020202020204" pitchFamily="34" charset="0"/>
              </a:rPr>
              <a:t> </a:t>
            </a:r>
            <a:r>
              <a:rPr lang="en-US" sz="4800" dirty="0">
                <a:solidFill>
                  <a:srgbClr val="80DEEA"/>
                </a:solidFill>
                <a:latin typeface="Lato Black" panose="020F0A02020204030203" pitchFamily="34" charset="0"/>
                <a:cs typeface="Arial" panose="020B0604020202020204" pitchFamily="34" charset="0"/>
              </a:rPr>
              <a:t>full paper</a:t>
            </a:r>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2849662" y="28728065"/>
            <a:ext cx="3162300" cy="2581275"/>
          </a:xfrm>
          <a:prstGeom prst="rect">
            <a:avLst/>
          </a:prstGeom>
        </p:spPr>
      </p:pic>
      <p:sp>
        <p:nvSpPr>
          <p:cNvPr id="18" name="Rectangle 17">
            <a:extLst>
              <a:ext uri="{FF2B5EF4-FFF2-40B4-BE49-F238E27FC236}">
                <a16:creationId xmlns:a16="http://schemas.microsoft.com/office/drawing/2014/main" id="{FFBF6308-DE89-4361-988D-52269B946BF4}"/>
              </a:ext>
            </a:extLst>
          </p:cNvPr>
          <p:cNvSpPr/>
          <p:nvPr/>
        </p:nvSpPr>
        <p:spPr>
          <a:xfrm>
            <a:off x="12536892" y="25559081"/>
            <a:ext cx="5616599" cy="5527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8327663" y="28096821"/>
            <a:ext cx="1297464" cy="0"/>
          </a:xfrm>
          <a:prstGeom prst="straightConnector1">
            <a:avLst/>
          </a:prstGeom>
          <a:ln w="66675">
            <a:solidFill>
              <a:srgbClr val="80DEEA"/>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3F6FAB3B-B12A-4813-B623-754F8AAB00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03453" y="25762334"/>
            <a:ext cx="5149036" cy="5149036"/>
          </a:xfrm>
          <a:prstGeom prst="rect">
            <a:avLst/>
          </a:prstGeom>
        </p:spPr>
      </p:pic>
      <p:sp>
        <p:nvSpPr>
          <p:cNvPr id="4" name="TextBox 3">
            <a:extLst>
              <a:ext uri="{FF2B5EF4-FFF2-40B4-BE49-F238E27FC236}">
                <a16:creationId xmlns:a16="http://schemas.microsoft.com/office/drawing/2014/main" id="{41386028-1715-44A1-A0E6-46B6D2DD5C9F}"/>
              </a:ext>
            </a:extLst>
          </p:cNvPr>
          <p:cNvSpPr txBox="1"/>
          <p:nvPr/>
        </p:nvSpPr>
        <p:spPr>
          <a:xfrm>
            <a:off x="419101" y="24638054"/>
            <a:ext cx="8849405" cy="6013313"/>
          </a:xfrm>
          <a:prstGeom prst="rect">
            <a:avLst/>
          </a:prstGeom>
          <a:noFill/>
        </p:spPr>
        <p:txBody>
          <a:bodyPr wrap="square" rtlCol="0">
            <a:spAutoFit/>
          </a:bodyPr>
          <a:lstStyle/>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Keep </a:t>
            </a:r>
            <a:r>
              <a:rPr lang="en-US" sz="3600" b="1" dirty="0">
                <a:solidFill>
                  <a:schemeClr val="bg1">
                    <a:lumMod val="65000"/>
                  </a:schemeClr>
                </a:solidFill>
                <a:latin typeface="Lato" panose="020F0502020204030203" pitchFamily="34" charset="0"/>
                <a:cs typeface="Arial" panose="020B0604020202020204" pitchFamily="34" charset="0"/>
              </a:rPr>
              <a:t>font size</a:t>
            </a:r>
            <a:r>
              <a:rPr lang="en-US" sz="3600" dirty="0">
                <a:solidFill>
                  <a:schemeClr val="bg1">
                    <a:lumMod val="65000"/>
                  </a:schemeClr>
                </a:solidFill>
                <a:latin typeface="Lato" panose="020F0502020204030203" pitchFamily="34" charset="0"/>
                <a:cs typeface="Arial" panose="020B0604020202020204" pitchFamily="34" charset="0"/>
              </a:rPr>
              <a:t> as high above </a:t>
            </a:r>
            <a:r>
              <a:rPr lang="en-US" sz="3600" b="1" dirty="0">
                <a:solidFill>
                  <a:schemeClr val="bg1">
                    <a:lumMod val="65000"/>
                  </a:schemeClr>
                </a:solidFill>
                <a:latin typeface="Lato" panose="020F0502020204030203" pitchFamily="34" charset="0"/>
                <a:cs typeface="Arial" panose="020B0604020202020204" pitchFamily="34" charset="0"/>
              </a:rPr>
              <a:t>28+</a:t>
            </a:r>
            <a:r>
              <a:rPr lang="en-US" sz="3600" dirty="0">
                <a:solidFill>
                  <a:schemeClr val="bg1">
                    <a:lumMod val="65000"/>
                  </a:schemeClr>
                </a:solidFill>
                <a:latin typeface="Lato" panose="020F0502020204030203" pitchFamily="34" charset="0"/>
                <a:cs typeface="Arial" panose="020B0604020202020204" pitchFamily="34" charset="0"/>
              </a:rPr>
              <a:t> as possible.</a:t>
            </a:r>
          </a:p>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Keep your summary tight. </a:t>
            </a:r>
            <a:r>
              <a:rPr lang="en-US" sz="3600" b="1" dirty="0">
                <a:solidFill>
                  <a:schemeClr val="bg1">
                    <a:lumMod val="65000"/>
                  </a:schemeClr>
                </a:solidFill>
                <a:latin typeface="Lato" panose="020F0502020204030203" pitchFamily="34" charset="0"/>
                <a:cs typeface="Arial" panose="020B0604020202020204" pitchFamily="34" charset="0"/>
              </a:rPr>
              <a:t>Think</a:t>
            </a:r>
            <a:r>
              <a:rPr lang="en-US" sz="3600" dirty="0">
                <a:solidFill>
                  <a:schemeClr val="bg1">
                    <a:lumMod val="65000"/>
                  </a:schemeClr>
                </a:solidFill>
                <a:latin typeface="Lato" panose="020F0502020204030203" pitchFamily="34" charset="0"/>
                <a:cs typeface="Arial" panose="020B0604020202020204" pitchFamily="34" charset="0"/>
              </a:rPr>
              <a:t> of it like “</a:t>
            </a:r>
            <a:r>
              <a:rPr lang="en-US" sz="3600" b="1" dirty="0">
                <a:solidFill>
                  <a:schemeClr val="bg1">
                    <a:lumMod val="65000"/>
                  </a:schemeClr>
                </a:solidFill>
                <a:latin typeface="Lato" panose="020F0502020204030203" pitchFamily="34" charset="0"/>
                <a:cs typeface="Arial" panose="020B0604020202020204" pitchFamily="34" charset="0"/>
              </a:rPr>
              <a:t>abstract+</a:t>
            </a:r>
            <a:r>
              <a:rPr lang="en-US" sz="3600" dirty="0">
                <a:solidFill>
                  <a:schemeClr val="bg1">
                    <a:lumMod val="65000"/>
                  </a:schemeClr>
                </a:solidFill>
                <a:latin typeface="Lato" panose="020F0502020204030203" pitchFamily="34" charset="0"/>
                <a:cs typeface="Arial" panose="020B0604020202020204" pitchFamily="34" charset="0"/>
              </a:rPr>
              <a:t>” with key figures only.</a:t>
            </a:r>
          </a:p>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The </a:t>
            </a:r>
            <a:r>
              <a:rPr lang="en-US" sz="3600" b="1" dirty="0">
                <a:solidFill>
                  <a:schemeClr val="bg1">
                    <a:lumMod val="65000"/>
                  </a:schemeClr>
                </a:solidFill>
                <a:latin typeface="Lato" panose="020F0502020204030203" pitchFamily="34" charset="0"/>
                <a:cs typeface="Arial" panose="020B0604020202020204" pitchFamily="34" charset="0"/>
              </a:rPr>
              <a:t>more content you add here</a:t>
            </a:r>
            <a:r>
              <a:rPr lang="en-US" sz="3600" dirty="0">
                <a:solidFill>
                  <a:schemeClr val="bg1">
                    <a:lumMod val="65000"/>
                  </a:schemeClr>
                </a:solidFill>
                <a:latin typeface="Lato" panose="020F0502020204030203" pitchFamily="34" charset="0"/>
                <a:cs typeface="Arial" panose="020B0604020202020204" pitchFamily="34" charset="0"/>
              </a:rPr>
              <a:t>, the </a:t>
            </a:r>
            <a:r>
              <a:rPr lang="en-US" sz="3600" b="1" dirty="0">
                <a:solidFill>
                  <a:schemeClr val="bg1">
                    <a:lumMod val="65000"/>
                  </a:schemeClr>
                </a:solidFill>
                <a:latin typeface="Lato" panose="020F0502020204030203" pitchFamily="34" charset="0"/>
                <a:cs typeface="Arial" panose="020B0604020202020204" pitchFamily="34" charset="0"/>
              </a:rPr>
              <a:t>more</a:t>
            </a:r>
            <a:r>
              <a:rPr lang="en-US" sz="3600" dirty="0">
                <a:solidFill>
                  <a:schemeClr val="bg1">
                    <a:lumMod val="65000"/>
                  </a:schemeClr>
                </a:solidFill>
                <a:latin typeface="Lato" panose="020F0502020204030203" pitchFamily="34" charset="0"/>
                <a:cs typeface="Arial" panose="020B0604020202020204" pitchFamily="34" charset="0"/>
              </a:rPr>
              <a:t> </a:t>
            </a:r>
            <a:r>
              <a:rPr lang="en-US" sz="3600" b="1" dirty="0">
                <a:solidFill>
                  <a:schemeClr val="bg1">
                    <a:lumMod val="65000"/>
                  </a:schemeClr>
                </a:solidFill>
                <a:latin typeface="Lato" panose="020F0502020204030203" pitchFamily="34" charset="0"/>
                <a:cs typeface="Arial" panose="020B0604020202020204" pitchFamily="34" charset="0"/>
              </a:rPr>
              <a:t>cognitive load</a:t>
            </a:r>
            <a:r>
              <a:rPr lang="en-US" sz="3600" dirty="0">
                <a:solidFill>
                  <a:schemeClr val="bg1">
                    <a:lumMod val="65000"/>
                  </a:schemeClr>
                </a:solidFill>
                <a:latin typeface="Lato" panose="020F0502020204030203" pitchFamily="34" charset="0"/>
                <a:cs typeface="Arial" panose="020B0604020202020204" pitchFamily="34" charset="0"/>
              </a:rPr>
              <a:t> you add, and the more you’ll turn people off engaging. </a:t>
            </a:r>
          </a:p>
          <a:p>
            <a:pPr marL="742950" indent="-742950">
              <a:lnSpc>
                <a:spcPct val="120000"/>
              </a:lnSpc>
              <a:buAutoNum type="arabicPeriod"/>
            </a:pPr>
            <a:r>
              <a:rPr lang="en-US" sz="3600" i="1" dirty="0">
                <a:solidFill>
                  <a:schemeClr val="bg1">
                    <a:lumMod val="65000"/>
                  </a:schemeClr>
                </a:solidFill>
                <a:latin typeface="Lato" panose="020F0502020204030203" pitchFamily="34" charset="0"/>
                <a:cs typeface="Arial" panose="020B0604020202020204" pitchFamily="34" charset="0"/>
              </a:rPr>
              <a:t>Less</a:t>
            </a:r>
            <a:r>
              <a:rPr lang="en-US" sz="3600" dirty="0">
                <a:solidFill>
                  <a:schemeClr val="bg1">
                    <a:lumMod val="65000"/>
                  </a:schemeClr>
                </a:solidFill>
                <a:latin typeface="Lato" panose="020F0502020204030203" pitchFamily="34" charset="0"/>
                <a:cs typeface="Arial" panose="020B0604020202020204" pitchFamily="34" charset="0"/>
              </a:rPr>
              <a:t> content = </a:t>
            </a:r>
            <a:r>
              <a:rPr lang="en-US" sz="3600" i="1" dirty="0">
                <a:solidFill>
                  <a:schemeClr val="bg1">
                    <a:lumMod val="65000"/>
                  </a:schemeClr>
                </a:solidFill>
                <a:latin typeface="Lato" panose="020F0502020204030203" pitchFamily="34" charset="0"/>
                <a:cs typeface="Arial" panose="020B0604020202020204" pitchFamily="34" charset="0"/>
              </a:rPr>
              <a:t>more</a:t>
            </a:r>
            <a:r>
              <a:rPr lang="en-US" sz="3600" dirty="0">
                <a:solidFill>
                  <a:schemeClr val="bg1">
                    <a:lumMod val="65000"/>
                  </a:schemeClr>
                </a:solidFill>
                <a:latin typeface="Lato" panose="020F0502020204030203" pitchFamily="34" charset="0"/>
                <a:cs typeface="Arial" panose="020B0604020202020204" pitchFamily="34" charset="0"/>
              </a:rPr>
              <a:t> readers.</a:t>
            </a:r>
          </a:p>
          <a:p>
            <a:pPr marL="742950" indent="-742950">
              <a:lnSpc>
                <a:spcPct val="120000"/>
              </a:lnSpc>
              <a:buAutoNum type="arabicPeriod"/>
            </a:pPr>
            <a:r>
              <a:rPr lang="en-US" sz="3600" dirty="0">
                <a:solidFill>
                  <a:schemeClr val="bg1">
                    <a:lumMod val="65000"/>
                  </a:schemeClr>
                </a:solidFill>
                <a:latin typeface="Lato" panose="020F0502020204030203" pitchFamily="34" charset="0"/>
                <a:cs typeface="Arial" panose="020B0604020202020204" pitchFamily="34" charset="0"/>
              </a:rPr>
              <a:t>Now </a:t>
            </a:r>
            <a:r>
              <a:rPr lang="en-US" sz="3600" b="1" dirty="0">
                <a:solidFill>
                  <a:schemeClr val="bg1">
                    <a:lumMod val="65000"/>
                  </a:schemeClr>
                </a:solidFill>
                <a:latin typeface="Lato" panose="020F0502020204030203" pitchFamily="34" charset="0"/>
                <a:cs typeface="Arial" panose="020B0604020202020204" pitchFamily="34" charset="0"/>
              </a:rPr>
              <a:t>delete this</a:t>
            </a:r>
            <a:r>
              <a:rPr lang="en-US" sz="3600" dirty="0">
                <a:solidFill>
                  <a:schemeClr val="bg1">
                    <a:lumMod val="65000"/>
                  </a:schemeClr>
                </a:solidFill>
                <a:latin typeface="Lato" panose="020F0502020204030203" pitchFamily="34" charset="0"/>
                <a:cs typeface="Arial" panose="020B0604020202020204" pitchFamily="34" charset="0"/>
              </a:rPr>
              <a:t> text box. </a:t>
            </a:r>
            <a:r>
              <a:rPr lang="en-US" sz="3600" dirty="0">
                <a:solidFill>
                  <a:schemeClr val="bg1">
                    <a:lumMod val="65000"/>
                  </a:schemeClr>
                </a:solidFill>
                <a:latin typeface="Lato" panose="020F0502020204030203" pitchFamily="34" charset="0"/>
                <a:cs typeface="Arial" panose="020B0604020202020204" pitchFamily="34" charset="0"/>
                <a:sym typeface="Wingdings" panose="05000000000000000000" pitchFamily="2" charset="2"/>
              </a:rPr>
              <a:t></a:t>
            </a:r>
            <a:endParaRPr lang="en-US" sz="3600" dirty="0">
              <a:solidFill>
                <a:schemeClr val="bg1">
                  <a:lumMod val="65000"/>
                </a:schemeClr>
              </a:solidFill>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26385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Layout F.A.Q.</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9610432" y="8194430"/>
            <a:ext cx="30156736" cy="20838695"/>
          </a:xfrm>
        </p:spPr>
        <p:txBody>
          <a:bodyPr>
            <a:normAutofit/>
          </a:bodyPr>
          <a:lstStyle/>
          <a:p>
            <a:pPr marL="0" indent="0">
              <a:lnSpc>
                <a:spcPct val="110000"/>
              </a:lnSpc>
              <a:buNone/>
            </a:pPr>
            <a:r>
              <a:rPr lang="en-US" sz="6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What if my intro/methods/results doesn’t fit in the silent bar?</a:t>
            </a:r>
          </a:p>
          <a:p>
            <a:pPr>
              <a:lnSpc>
                <a:spcPct val="110000"/>
              </a:lnSpc>
            </a:pPr>
            <a:r>
              <a:rPr lang="en-US" sz="6600" dirty="0">
                <a:solidFill>
                  <a:schemeClr val="bg1"/>
                </a:solidFill>
                <a:latin typeface="Lato" panose="020F0502020204030203" pitchFamily="34" charset="0"/>
                <a:cs typeface="Arial" panose="020B0604020202020204" pitchFamily="34" charset="0"/>
              </a:rPr>
              <a:t>If you’re trying to put so much into that bar that it doesn’t fit, they won’t have time to read it anyway. First try moving stuff to the ammo bar. Next, cut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a:t>
            </a:r>
          </a:p>
          <a:p>
            <a:pPr>
              <a:lnSpc>
                <a:spcPct val="110000"/>
              </a:lnSpc>
            </a:pPr>
            <a:r>
              <a:rPr lang="en-US" sz="6600" dirty="0">
                <a:solidFill>
                  <a:schemeClr val="bg1"/>
                </a:solidFill>
                <a:latin typeface="Lato" panose="020F0502020204030203" pitchFamily="34" charset="0"/>
                <a:cs typeface="Arial" panose="020B0604020202020204" pitchFamily="34" charset="0"/>
              </a:rPr>
              <a:t>Instead of trying to fill space, you’re trying to conserve space.</a:t>
            </a:r>
            <a:br>
              <a:rPr lang="en-US" sz="6600" dirty="0">
                <a:solidFill>
                  <a:schemeClr val="bg1"/>
                </a:solidFill>
                <a:latin typeface="Lato" panose="020F0502020204030203" pitchFamily="34" charset="0"/>
                <a:cs typeface="Arial" panose="020B0604020202020204" pitchFamily="34" charset="0"/>
              </a:rPr>
            </a:br>
            <a:endParaRPr lang="en-US" sz="6600" dirty="0">
              <a:solidFill>
                <a:schemeClr val="bg1"/>
              </a:solidFill>
              <a:latin typeface="Lato" panose="020F0502020204030203" pitchFamily="34" charset="0"/>
            </a:endParaRPr>
          </a:p>
          <a:p>
            <a:pPr marL="0" indent="0">
              <a:lnSpc>
                <a:spcPct val="110000"/>
              </a:lnSpc>
              <a:buNone/>
            </a:pPr>
            <a:r>
              <a:rPr lang="en-US" sz="6600" b="1" dirty="0">
                <a:solidFill>
                  <a:schemeClr val="bg1"/>
                </a:solidFill>
                <a:latin typeface="Lato" panose="020F0502020204030203" pitchFamily="34" charset="0"/>
                <a:cs typeface="Arial" panose="020B0604020202020204" pitchFamily="34" charset="0"/>
              </a:rPr>
              <a:t>What if I have a really important graph or picture?</a:t>
            </a:r>
          </a:p>
          <a:p>
            <a:pPr>
              <a:lnSpc>
                <a:spcPct val="110000"/>
              </a:lnSpc>
            </a:pPr>
            <a:r>
              <a:rPr lang="en-US" sz="6600" dirty="0">
                <a:solidFill>
                  <a:schemeClr val="bg1"/>
                </a:solidFill>
                <a:latin typeface="Lato" panose="020F0502020204030203" pitchFamily="34" charset="0"/>
              </a:rPr>
              <a:t>Move the QR Code to the Silent Presenter, then put your graph/image in the middle.</a:t>
            </a:r>
          </a:p>
        </p:txBody>
      </p:sp>
    </p:spTree>
    <p:extLst>
      <p:ext uri="{BB962C8B-B14F-4D97-AF65-F5344CB8AC3E}">
        <p14:creationId xmlns:p14="http://schemas.microsoft.com/office/powerpoint/2010/main" val="176098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did you make the cartoon?</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4055110" y="7297162"/>
            <a:ext cx="42588180" cy="23132038"/>
          </a:xfrm>
        </p:spPr>
        <p:txBody>
          <a:bodyPr>
            <a:normAutofit/>
          </a:bodyPr>
          <a:lstStyle/>
          <a:p>
            <a:pPr marL="0" indent="0">
              <a:lnSpc>
                <a:spcPct val="110000"/>
              </a:lnSpc>
              <a:buNone/>
            </a:pPr>
            <a:r>
              <a:rPr lang="en-US" sz="8000" b="1" dirty="0">
                <a:highlight>
                  <a:srgbClr val="FFFF00"/>
                </a:highlight>
                <a:latin typeface="Lato" panose="020F0502020204030203" charset="0"/>
              </a:rPr>
              <a:t>Short version:</a:t>
            </a:r>
            <a:r>
              <a:rPr lang="en-US" sz="8000" dirty="0">
                <a:solidFill>
                  <a:schemeClr val="bg1"/>
                </a:solidFill>
                <a:latin typeface="Lato" panose="020F0502020204030203" charset="0"/>
              </a:rPr>
              <a:t> I highly recommend making a video using </a:t>
            </a:r>
            <a:r>
              <a:rPr lang="en-US" sz="8000" u="sng" dirty="0">
                <a:highlight>
                  <a:srgbClr val="FFFF00"/>
                </a:highlight>
                <a:latin typeface="Lato" panose="020F0502020204030203" charset="0"/>
                <a:hlinkClick r:id="rId2" tooltip="http://Vyond.com">
                  <a:extLst>
                    <a:ext uri="{A12FA001-AC4F-418D-AE19-62706E023703}">
                      <ahyp:hlinkClr xmlns:ahyp="http://schemas.microsoft.com/office/drawing/2018/hyperlinkcolor" val="tx"/>
                    </a:ext>
                  </a:extLst>
                </a:hlinkClick>
              </a:rPr>
              <a:t>Vyond.com</a:t>
            </a:r>
            <a:r>
              <a:rPr lang="en-US" sz="8000" dirty="0">
                <a:solidFill>
                  <a:schemeClr val="bg1"/>
                </a:solidFill>
                <a:latin typeface="Lato" panose="020F0502020204030203" charset="0"/>
              </a:rPr>
              <a:t> if it's your first one and you don't want to go insane for a year like I did. It’s fun, easy, and works perfectly well for most projects.!</a:t>
            </a:r>
            <a:endParaRPr lang="en-US" sz="8000" b="1" dirty="0">
              <a:solidFill>
                <a:schemeClr val="bg1"/>
              </a:solidFill>
              <a:highlight>
                <a:srgbClr val="FFFF00"/>
              </a:highlight>
              <a:latin typeface="Lato" panose="020F0502020204030203" charset="0"/>
            </a:endParaRPr>
          </a:p>
          <a:p>
            <a:pPr>
              <a:lnSpc>
                <a:spcPct val="110000"/>
              </a:lnSpc>
            </a:pPr>
            <a:r>
              <a:rPr lang="en-US" sz="8000" b="1" dirty="0">
                <a:solidFill>
                  <a:schemeClr val="bg1"/>
                </a:solidFill>
                <a:latin typeface="Lato" panose="020F0502020204030203" charset="0"/>
              </a:rPr>
              <a:t>Animation:</a:t>
            </a:r>
            <a:r>
              <a:rPr lang="en-US" sz="8000" dirty="0">
                <a:solidFill>
                  <a:schemeClr val="bg1"/>
                </a:solidFill>
                <a:latin typeface="Lato" panose="020F0502020204030203" charset="0"/>
              </a:rPr>
              <a:t> Most of the animation was done in Adobe After Effects, which is super powerful but had a bit of learning curve for me. </a:t>
            </a:r>
          </a:p>
          <a:p>
            <a:pPr>
              <a:lnSpc>
                <a:spcPct val="110000"/>
              </a:lnSpc>
            </a:pPr>
            <a:r>
              <a:rPr lang="en-US" sz="8000" b="1" dirty="0">
                <a:solidFill>
                  <a:schemeClr val="bg1"/>
                </a:solidFill>
                <a:latin typeface="Lato" panose="020F0502020204030203" charset="0"/>
              </a:rPr>
              <a:t>Graphics:</a:t>
            </a:r>
            <a:r>
              <a:rPr lang="en-US" sz="8000" dirty="0">
                <a:solidFill>
                  <a:schemeClr val="bg1"/>
                </a:solidFill>
                <a:latin typeface="Lato" panose="020F0502020204030203" charset="0"/>
              </a:rPr>
              <a:t> A combination of </a:t>
            </a:r>
            <a:r>
              <a:rPr lang="en-US" sz="8000" dirty="0" err="1">
                <a:solidFill>
                  <a:schemeClr val="bg1"/>
                </a:solidFill>
                <a:latin typeface="Lato" panose="020F0502020204030203" charset="0"/>
              </a:rPr>
              <a:t>VectorStock</a:t>
            </a:r>
            <a:r>
              <a:rPr lang="en-US" sz="8000" dirty="0">
                <a:solidFill>
                  <a:schemeClr val="bg1"/>
                </a:solidFill>
                <a:latin typeface="Lato" panose="020F0502020204030203" charset="0"/>
              </a:rPr>
              <a:t> and custom graphics I made in Adobe Illustrator.</a:t>
            </a:r>
          </a:p>
          <a:p>
            <a:pPr>
              <a:lnSpc>
                <a:spcPct val="110000"/>
              </a:lnSpc>
            </a:pPr>
            <a:r>
              <a:rPr lang="en-US" sz="8000" b="1" dirty="0">
                <a:solidFill>
                  <a:schemeClr val="bg1"/>
                </a:solidFill>
                <a:latin typeface="Lato" panose="020F0502020204030203" charset="0"/>
              </a:rPr>
              <a:t>Characters </a:t>
            </a:r>
            <a:r>
              <a:rPr lang="en-US" sz="8000" dirty="0">
                <a:solidFill>
                  <a:schemeClr val="bg1"/>
                </a:solidFill>
                <a:latin typeface="Lato" panose="020F0502020204030203" charset="0"/>
              </a:rPr>
              <a:t>were mostly from </a:t>
            </a:r>
            <a:r>
              <a:rPr lang="en-US" sz="8000" u="sng" dirty="0">
                <a:solidFill>
                  <a:schemeClr val="bg1"/>
                </a:solidFill>
                <a:latin typeface="Lato" panose="020F0502020204030203" charset="0"/>
                <a:hlinkClick r:id="rId2" tooltip="http://Vyond.com">
                  <a:extLst>
                    <a:ext uri="{A12FA001-AC4F-418D-AE19-62706E023703}">
                      <ahyp:hlinkClr xmlns:ahyp="http://schemas.microsoft.com/office/drawing/2018/hyperlinkcolor" val="tx"/>
                    </a:ext>
                  </a:extLst>
                </a:hlinkClick>
              </a:rPr>
              <a:t>(http://Vyond.com) Vyond.com</a:t>
            </a:r>
            <a:r>
              <a:rPr lang="en-US" sz="8000" dirty="0">
                <a:solidFill>
                  <a:schemeClr val="bg1"/>
                </a:solidFill>
                <a:latin typeface="Lato" panose="020F0502020204030203" charset="0"/>
              </a:rPr>
              <a:t>. I got the facial expressions, etc. right in </a:t>
            </a:r>
            <a:r>
              <a:rPr lang="en-US" sz="8000" dirty="0" err="1">
                <a:solidFill>
                  <a:schemeClr val="bg1"/>
                </a:solidFill>
                <a:latin typeface="Lato" panose="020F0502020204030203" charset="0"/>
              </a:rPr>
              <a:t>Vyond</a:t>
            </a:r>
            <a:r>
              <a:rPr lang="en-US" sz="8000" dirty="0">
                <a:solidFill>
                  <a:schemeClr val="bg1"/>
                </a:solidFill>
                <a:latin typeface="Lato" panose="020F0502020204030203" charset="0"/>
              </a:rPr>
              <a:t>, then put them on a green background, then dropped them into After Effects and removed the background, just like a green screen. </a:t>
            </a:r>
          </a:p>
          <a:p>
            <a:pPr>
              <a:lnSpc>
                <a:spcPct val="110000"/>
              </a:lnSpc>
            </a:pPr>
            <a:r>
              <a:rPr lang="en-US" sz="8000" b="1" dirty="0">
                <a:solidFill>
                  <a:schemeClr val="bg1"/>
                </a:solidFill>
                <a:latin typeface="Lato" panose="020F0502020204030203" charset="0"/>
              </a:rPr>
              <a:t>Sound effects:</a:t>
            </a:r>
            <a:r>
              <a:rPr lang="en-US" sz="8000" dirty="0">
                <a:solidFill>
                  <a:schemeClr val="bg1"/>
                </a:solidFill>
                <a:latin typeface="Lato" panose="020F0502020204030203" charset="0"/>
              </a:rPr>
              <a:t> </a:t>
            </a:r>
            <a:r>
              <a:rPr lang="en-US" sz="8000" dirty="0" err="1">
                <a:solidFill>
                  <a:schemeClr val="bg1"/>
                </a:solidFill>
                <a:latin typeface="Lato" panose="020F0502020204030203" charset="0"/>
              </a:rPr>
              <a:t>AudioJungle</a:t>
            </a:r>
            <a:r>
              <a:rPr lang="en-US" sz="8000" dirty="0">
                <a:solidFill>
                  <a:schemeClr val="bg1"/>
                </a:solidFill>
                <a:latin typeface="Lato" panose="020F0502020204030203" charset="0"/>
              </a:rPr>
              <a:t>.</a:t>
            </a:r>
          </a:p>
          <a:p>
            <a:pPr>
              <a:lnSpc>
                <a:spcPct val="110000"/>
              </a:lnSpc>
            </a:pPr>
            <a:r>
              <a:rPr lang="en-US" sz="8000" b="1" dirty="0">
                <a:solidFill>
                  <a:schemeClr val="bg1"/>
                </a:solidFill>
                <a:latin typeface="Lato" panose="020F0502020204030203" charset="0"/>
              </a:rPr>
              <a:t>Voice </a:t>
            </a:r>
            <a:r>
              <a:rPr lang="en-US" sz="8000" dirty="0">
                <a:solidFill>
                  <a:schemeClr val="bg1"/>
                </a:solidFill>
                <a:latin typeface="Lato" panose="020F0502020204030203" charset="0"/>
              </a:rPr>
              <a:t>was my own voice with the bass boosted for a little of that radio announcer vibration, courtesy of Adobe Audition.</a:t>
            </a:r>
          </a:p>
        </p:txBody>
      </p:sp>
    </p:spTree>
    <p:extLst>
      <p:ext uri="{BB962C8B-B14F-4D97-AF65-F5344CB8AC3E}">
        <p14:creationId xmlns:p14="http://schemas.microsoft.com/office/powerpoint/2010/main" val="385762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2839500"/>
            <a:ext cx="42588180" cy="6362702"/>
          </a:xfrm>
        </p:spPr>
        <p:txBody>
          <a:bodyPr>
            <a:normAutofit/>
          </a:bodyPr>
          <a:lstStyle/>
          <a:p>
            <a:pPr algn="ctr"/>
            <a:r>
              <a:rPr lang="en-US" sz="43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Add Images</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9701503"/>
            <a:ext cx="35757853" cy="2016578"/>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Prime &amp; reinforce the topic of your study with accent imagery.</a:t>
            </a:r>
          </a:p>
        </p:txBody>
      </p:sp>
      <p:pic>
        <p:nvPicPr>
          <p:cNvPr id="5" name="Picture 4" descr="A close up of electronics&#10;&#10;Description automatically generated">
            <a:extLst>
              <a:ext uri="{FF2B5EF4-FFF2-40B4-BE49-F238E27FC236}">
                <a16:creationId xmlns:a16="http://schemas.microsoft.com/office/drawing/2014/main" id="{1DCDA9EC-7F6F-49BE-9BFF-C4EAB3F08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516" y="4356933"/>
            <a:ext cx="8482567" cy="8482567"/>
          </a:xfrm>
          <a:prstGeom prst="rect">
            <a:avLst/>
          </a:prstGeom>
        </p:spPr>
      </p:pic>
    </p:spTree>
    <p:extLst>
      <p:ext uri="{BB962C8B-B14F-4D97-AF65-F5344CB8AC3E}">
        <p14:creationId xmlns:p14="http://schemas.microsoft.com/office/powerpoint/2010/main" val="384496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pPr algn="ctr"/>
            <a:r>
              <a:rPr lang="en-US" dirty="0">
                <a:solidFill>
                  <a:schemeClr val="bg1"/>
                </a:solidFill>
                <a:latin typeface="Lato Black" panose="020F0A02020204030203" pitchFamily="34" charset="0"/>
              </a:rPr>
              <a:t>The ‘hat’ icon.</a:t>
            </a:r>
            <a:br>
              <a:rPr lang="en-US" b="1" dirty="0">
                <a:solidFill>
                  <a:schemeClr val="bg1"/>
                </a:solidFill>
                <a:latin typeface="Lato" panose="020F0502020204030203" pitchFamily="34" charset="0"/>
              </a:rPr>
            </a:br>
            <a:r>
              <a:rPr lang="en-US" sz="14700" b="1" dirty="0">
                <a:solidFill>
                  <a:schemeClr val="bg1"/>
                </a:solidFill>
                <a:latin typeface="Lato Hairline" panose="020F0202020204030203" pitchFamily="34" charset="0"/>
              </a:rPr>
              <a:t>F</a:t>
            </a:r>
            <a:r>
              <a:rPr lang="en-US" sz="14700" dirty="0">
                <a:solidFill>
                  <a:schemeClr val="bg1"/>
                </a:solidFill>
                <a:latin typeface="Lato Hairline" panose="020F0202020204030203" pitchFamily="34" charset="0"/>
              </a:rPr>
              <a:t>un, reinforces your finding, makes your poster memorable </a:t>
            </a:r>
            <a:br>
              <a:rPr lang="en-US" sz="14700" dirty="0">
                <a:solidFill>
                  <a:schemeClr val="bg1"/>
                </a:solidFill>
                <a:latin typeface="Lato Hairline" panose="020F0202020204030203" pitchFamily="34" charset="0"/>
              </a:rPr>
            </a:br>
            <a:r>
              <a:rPr lang="en-US" sz="14700" dirty="0">
                <a:solidFill>
                  <a:schemeClr val="bg1"/>
                </a:solidFill>
                <a:latin typeface="Lato Hairline" panose="020F0202020204030203" pitchFamily="34" charset="0"/>
              </a:rPr>
              <a:t>— and can be interpreted at-a-glance.</a:t>
            </a:r>
            <a:endParaRPr lang="en-US" dirty="0">
              <a:solidFill>
                <a:schemeClr val="bg1"/>
              </a:solidFill>
              <a:latin typeface="Lato Hairline" panose="020F0202020204030203" pitchFamily="34" charset="0"/>
            </a:endParaRPr>
          </a:p>
        </p:txBody>
      </p:sp>
      <p:pic>
        <p:nvPicPr>
          <p:cNvPr id="5" name="Picture 4">
            <a:extLst>
              <a:ext uri="{FF2B5EF4-FFF2-40B4-BE49-F238E27FC236}">
                <a16:creationId xmlns:a16="http://schemas.microsoft.com/office/drawing/2014/main" id="{0C15AA18-BB05-4CC0-83D4-334274C63210}"/>
              </a:ext>
            </a:extLst>
          </p:cNvPr>
          <p:cNvPicPr>
            <a:picLocks noChangeAspect="1"/>
          </p:cNvPicPr>
          <p:nvPr/>
        </p:nvPicPr>
        <p:blipFill>
          <a:blip r:embed="rId2"/>
          <a:stretch>
            <a:fillRect/>
          </a:stretch>
        </p:blipFill>
        <p:spPr>
          <a:xfrm>
            <a:off x="3984624" y="21107401"/>
            <a:ext cx="11235691" cy="7487561"/>
          </a:xfrm>
          <a:prstGeom prst="rect">
            <a:avLst/>
          </a:prstGeom>
          <a:ln>
            <a:solidFill>
              <a:schemeClr val="tx1">
                <a:lumMod val="95000"/>
                <a:lumOff val="5000"/>
              </a:schemeClr>
            </a:solidFill>
          </a:ln>
        </p:spPr>
      </p:pic>
      <p:pic>
        <p:nvPicPr>
          <p:cNvPr id="2052" name="Picture 4" descr="https://pbs.twimg.com/media/D5vlURVXkAATLRO.jpg">
            <a:extLst>
              <a:ext uri="{FF2B5EF4-FFF2-40B4-BE49-F238E27FC236}">
                <a16:creationId xmlns:a16="http://schemas.microsoft.com/office/drawing/2014/main" id="{93B32201-781E-408B-B222-52252052C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953" y="9268374"/>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https://pbs.twimg.com/media/D5PwuE1W0AAg8Cf.jpg:large">
            <a:extLst>
              <a:ext uri="{FF2B5EF4-FFF2-40B4-BE49-F238E27FC236}">
                <a16:creationId xmlns:a16="http://schemas.microsoft.com/office/drawing/2014/main" id="{A749D5FE-6A6B-4082-AD54-E62B08BCE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9268374"/>
            <a:ext cx="11235691"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8" name="Picture 10" descr="https://pbs.twimg.com/media/D5FfR67W4AAM_Sq.jpg:large">
            <a:extLst>
              <a:ext uri="{FF2B5EF4-FFF2-40B4-BE49-F238E27FC236}">
                <a16:creationId xmlns:a16="http://schemas.microsoft.com/office/drawing/2014/main" id="{168E125E-84DB-4725-A81E-0598E8143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198" y="9268375"/>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A7ED45-A6C3-4A2C-AD1D-A0B1AA698F20}"/>
              </a:ext>
            </a:extLst>
          </p:cNvPr>
          <p:cNvSpPr txBox="1"/>
          <p:nvPr/>
        </p:nvSpPr>
        <p:spPr>
          <a:xfrm>
            <a:off x="19070953" y="17807364"/>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DStroumsa</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3" name="TextBox 12">
            <a:extLst>
              <a:ext uri="{FF2B5EF4-FFF2-40B4-BE49-F238E27FC236}">
                <a16:creationId xmlns:a16="http://schemas.microsoft.com/office/drawing/2014/main" id="{3867473D-F999-4744-BCF2-847A43BFE7F7}"/>
              </a:ext>
            </a:extLst>
          </p:cNvPr>
          <p:cNvSpPr txBox="1"/>
          <p:nvPr/>
        </p:nvSpPr>
        <p:spPr>
          <a:xfrm>
            <a:off x="3984625"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MCLaScience</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53DCE380-2575-42C3-959F-D25F76A9073C}"/>
              </a:ext>
            </a:extLst>
          </p:cNvPr>
          <p:cNvSpPr txBox="1"/>
          <p:nvPr/>
        </p:nvSpPr>
        <p:spPr>
          <a:xfrm>
            <a:off x="34747199"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ElzaRechtman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3984623"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mikemorrison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2050" name="Picture 2" descr="https://pbs.twimg.com/media/D7-X4G4W4AEaSQg.jpg:large">
            <a:extLst>
              <a:ext uri="{FF2B5EF4-FFF2-40B4-BE49-F238E27FC236}">
                <a16:creationId xmlns:a16="http://schemas.microsoft.com/office/drawing/2014/main" id="{B72DCCA3-9370-4D30-AD90-8076F1A36A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62" t="9156" r="1131" b="6787"/>
          <a:stretch/>
        </p:blipFill>
        <p:spPr bwMode="auto">
          <a:xfrm>
            <a:off x="19070953" y="21107401"/>
            <a:ext cx="11319514" cy="7487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45A6C0-A151-4BFF-ABC8-146838C7D391}"/>
              </a:ext>
            </a:extLst>
          </p:cNvPr>
          <p:cNvSpPr txBox="1"/>
          <p:nvPr/>
        </p:nvSpPr>
        <p:spPr>
          <a:xfrm>
            <a:off x="19070952"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rPr>
              <a:t>@akreutzer82</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68787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pPr algn="ctr"/>
            <a:r>
              <a:rPr lang="en-US" dirty="0">
                <a:solidFill>
                  <a:schemeClr val="bg1"/>
                </a:solidFill>
                <a:latin typeface="Lato Black" panose="020F0A02020204030203" pitchFamily="34" charset="0"/>
              </a:rPr>
              <a:t>The ‘floor’ accent graphic.</a:t>
            </a:r>
            <a:br>
              <a:rPr lang="en-US" b="1" dirty="0">
                <a:solidFill>
                  <a:schemeClr val="bg1"/>
                </a:solidFill>
                <a:latin typeface="Lato" panose="020F0502020204030203" pitchFamily="34" charset="0"/>
              </a:rPr>
            </a:br>
            <a:r>
              <a:rPr lang="en-US" sz="14700" b="1" dirty="0">
                <a:solidFill>
                  <a:schemeClr val="bg1"/>
                </a:solidFill>
                <a:latin typeface="Lato Hairline" panose="020F0202020204030203" pitchFamily="34" charset="0"/>
              </a:rPr>
              <a:t>The most space-efficient way to add fun and reinforce your theme</a:t>
            </a:r>
            <a:r>
              <a:rPr lang="en-US" sz="14700" dirty="0">
                <a:solidFill>
                  <a:schemeClr val="bg1"/>
                </a:solidFill>
                <a:latin typeface="Lato Hairline" panose="020F0202020204030203" pitchFamily="34" charset="0"/>
              </a:rPr>
              <a:t>. Stick your QR right on top!</a:t>
            </a:r>
            <a:endParaRPr lang="en-US" dirty="0">
              <a:solidFill>
                <a:schemeClr val="bg1"/>
              </a:solidFill>
              <a:latin typeface="Lato Hairline" panose="020F02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5257736" y="19234676"/>
            <a:ext cx="11235691" cy="2421176"/>
          </a:xfrm>
          <a:prstGeom prst="rect">
            <a:avLst/>
          </a:prstGeom>
          <a:noFill/>
        </p:spPr>
        <p:txBody>
          <a:bodyPr wrap="square" rtlCol="0">
            <a:spAutoFit/>
          </a:body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hydrogawker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Mountain photo by </a:t>
            </a: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mnthydro</a:t>
            </a:r>
            <a:endPar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1026" name="Picture 2" descr="https://pbs.twimg.com/media/D8YooLiW4AEwocS.jpg:large">
            <a:extLst>
              <a:ext uri="{FF2B5EF4-FFF2-40B4-BE49-F238E27FC236}">
                <a16:creationId xmlns:a16="http://schemas.microsoft.com/office/drawing/2014/main" id="{35653C21-61DA-4430-858E-3DBDF7A8C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1" r="15614"/>
          <a:stretch/>
        </p:blipFill>
        <p:spPr bwMode="auto">
          <a:xfrm>
            <a:off x="5041708" y="10818694"/>
            <a:ext cx="11667745" cy="8415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6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7549941-F103-4DCF-BA7A-7363833C089F}"/>
              </a:ext>
            </a:extLst>
          </p:cNvPr>
          <p:cNvPicPr>
            <a:picLocks noChangeAspect="1"/>
          </p:cNvPicPr>
          <p:nvPr/>
        </p:nvPicPr>
        <p:blipFill>
          <a:blip r:embed="rId3"/>
          <a:stretch>
            <a:fillRect/>
          </a:stretch>
        </p:blipFill>
        <p:spPr>
          <a:xfrm>
            <a:off x="14093020" y="9070848"/>
            <a:ext cx="21191559" cy="13842873"/>
          </a:xfrm>
          <a:prstGeom prst="rect">
            <a:avLst/>
          </a:prstGeom>
        </p:spPr>
      </p:pic>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get icons from</a:t>
            </a:r>
            <a:br>
              <a:rPr lang="en-US" dirty="0">
                <a:solidFill>
                  <a:schemeClr val="bg1"/>
                </a:solidFill>
                <a:latin typeface="Lato Black" panose="020F0A02020204030203" pitchFamily="34" charset="0"/>
              </a:rPr>
            </a:br>
            <a:r>
              <a:rPr lang="en-US" dirty="0">
                <a:solidFill>
                  <a:schemeClr val="bg1"/>
                </a:solidFill>
                <a:latin typeface="Lato Black" panose="020F0A02020204030203" pitchFamily="34" charset="0"/>
              </a:rPr>
              <a:t>TheNounProject.com</a:t>
            </a:r>
            <a:endParaRPr lang="en-US" dirty="0">
              <a:solidFill>
                <a:schemeClr val="bg1"/>
              </a:solidFill>
              <a:latin typeface="Lato Hairline" panose="020F02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2913721"/>
            <a:ext cx="21191559" cy="1446550"/>
          </a:xfrm>
          <a:prstGeom prst="rect">
            <a:avLst/>
          </a:prstGeom>
          <a:noFill/>
        </p:spPr>
        <p:txBody>
          <a:bodyPr wrap="square" rtlCol="0">
            <a:spAutoFit/>
          </a:bodyPr>
          <a:lstStyle/>
          <a:p>
            <a:pPr algn="ctr"/>
            <a:r>
              <a:rPr lang="en-US" sz="8800" dirty="0">
                <a:hlinkClick r:id="rId2"/>
              </a:rPr>
              <a:t>https://thenounproject.com</a:t>
            </a:r>
            <a:endParaRPr lang="en-US" sz="8800" dirty="0"/>
          </a:p>
        </p:txBody>
      </p:sp>
    </p:spTree>
    <p:extLst>
      <p:ext uri="{BB962C8B-B14F-4D97-AF65-F5344CB8AC3E}">
        <p14:creationId xmlns:p14="http://schemas.microsoft.com/office/powerpoint/2010/main" val="1824631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763122"/>
            <a:ext cx="42588180" cy="4980702"/>
          </a:xfrm>
        </p:spPr>
        <p:txBody>
          <a:bodyPr>
            <a:normAutofit/>
          </a:bodyPr>
          <a:lstStyle/>
          <a:p>
            <a:pPr algn="ctr">
              <a:lnSpc>
                <a:spcPct val="100000"/>
              </a:lnSpc>
            </a:pP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Get </a:t>
            </a:r>
            <a:r>
              <a:rPr lang="en-US" sz="12300" dirty="0">
                <a:solidFill>
                  <a:srgbClr val="E04336"/>
                </a:solidFill>
                <a:latin typeface="Lato Semibold" panose="020F0502020204030203" pitchFamily="34" charset="0"/>
                <a:ea typeface="Lato Semibold" panose="020F0502020204030203" pitchFamily="34" charset="0"/>
                <a:cs typeface="Lato Semibold" panose="020F0502020204030203" pitchFamily="34" charset="0"/>
              </a:rPr>
              <a:t>f</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u</a:t>
            </a:r>
            <a:r>
              <a:rPr lang="en-US" sz="12300" dirty="0">
                <a:solidFill>
                  <a:srgbClr val="FFC0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rgbClr val="FFFF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t>
            </a:r>
            <a:r>
              <a:rPr lang="en-US" sz="12300" dirty="0">
                <a:solidFill>
                  <a:srgbClr val="00B050"/>
                </a:solidFill>
                <a:latin typeface="Lato Semibold" panose="020F0502020204030203" pitchFamily="34" charset="0"/>
                <a:ea typeface="Lato Semibold" panose="020F0502020204030203" pitchFamily="34" charset="0"/>
                <a:cs typeface="Lato Semibold" panose="020F0502020204030203" pitchFamily="34" charset="0"/>
              </a:rPr>
              <a:t>c</a:t>
            </a:r>
            <a:r>
              <a:rPr lang="en-US" sz="12300" dirty="0">
                <a:solidFill>
                  <a:srgbClr val="B3E5FC"/>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E91E63"/>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accent4">
                    <a:lumMod val="60000"/>
                    <a:lumOff val="40000"/>
                  </a:schemeClr>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r</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 graphics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on a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transparent background</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~$1/each from…</a:t>
            </a:r>
            <a:endParaRPr lang="en-US" sz="176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7714205"/>
            <a:ext cx="21191559" cy="1446550"/>
          </a:xfrm>
          <a:prstGeom prst="rect">
            <a:avLst/>
          </a:prstGeom>
          <a:noFill/>
        </p:spPr>
        <p:txBody>
          <a:bodyPr wrap="square" rtlCol="0">
            <a:spAutoFit/>
          </a:bodyPr>
          <a:lstStyle/>
          <a:p>
            <a:pPr algn="ctr"/>
            <a:r>
              <a:rPr lang="en-US" sz="8800" dirty="0">
                <a:hlinkClick r:id="rId2"/>
              </a:rPr>
              <a:t>https://vectorstock.com</a:t>
            </a:r>
            <a:endParaRPr lang="en-US" sz="8800" dirty="0"/>
          </a:p>
        </p:txBody>
      </p:sp>
      <p:pic>
        <p:nvPicPr>
          <p:cNvPr id="3" name="Picture 2">
            <a:hlinkClick r:id="rId3"/>
            <a:extLst>
              <a:ext uri="{FF2B5EF4-FFF2-40B4-BE49-F238E27FC236}">
                <a16:creationId xmlns:a16="http://schemas.microsoft.com/office/drawing/2014/main" id="{B379DFED-4A72-43CB-B6FB-7910A8CA79EE}"/>
              </a:ext>
            </a:extLst>
          </p:cNvPr>
          <p:cNvPicPr>
            <a:picLocks noChangeAspect="1"/>
          </p:cNvPicPr>
          <p:nvPr/>
        </p:nvPicPr>
        <p:blipFill>
          <a:blip r:embed="rId4"/>
          <a:stretch>
            <a:fillRect/>
          </a:stretch>
        </p:blipFill>
        <p:spPr>
          <a:xfrm>
            <a:off x="9514088" y="10811530"/>
            <a:ext cx="30349423" cy="16239744"/>
          </a:xfrm>
          <a:prstGeom prst="rect">
            <a:avLst/>
          </a:prstGeom>
        </p:spPr>
      </p:pic>
      <p:sp>
        <p:nvSpPr>
          <p:cNvPr id="7" name="Rectangle 6">
            <a:extLst>
              <a:ext uri="{FF2B5EF4-FFF2-40B4-BE49-F238E27FC236}">
                <a16:creationId xmlns:a16="http://schemas.microsoft.com/office/drawing/2014/main" id="{7F92422B-D428-4616-A60F-8059ED5C2C72}"/>
              </a:ext>
            </a:extLst>
          </p:cNvPr>
          <p:cNvSpPr/>
          <p:nvPr/>
        </p:nvSpPr>
        <p:spPr>
          <a:xfrm>
            <a:off x="14893489" y="6794499"/>
            <a:ext cx="19590620" cy="3154710"/>
          </a:xfrm>
          <a:prstGeom prst="rect">
            <a:avLst/>
          </a:prstGeom>
        </p:spPr>
        <p:txBody>
          <a:bodyPr wrap="none">
            <a:spAutoFit/>
          </a:bodyPr>
          <a:lstStyle/>
          <a:p>
            <a:pPr algn="ctr"/>
            <a:r>
              <a:rPr lang="en-US" sz="199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VectorStock.com</a:t>
            </a:r>
            <a:endParaRPr lang="en-US" sz="3200" dirty="0"/>
          </a:p>
        </p:txBody>
      </p:sp>
    </p:spTree>
    <p:extLst>
      <p:ext uri="{BB962C8B-B14F-4D97-AF65-F5344CB8AC3E}">
        <p14:creationId xmlns:p14="http://schemas.microsoft.com/office/powerpoint/2010/main" val="3263269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116430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Gallery</a:t>
            </a:r>
            <a:endPar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8026312"/>
            <a:ext cx="35757853" cy="2016578"/>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Real posters designed based off of the main templates.</a:t>
            </a:r>
          </a:p>
        </p:txBody>
      </p:sp>
    </p:spTree>
    <p:extLst>
      <p:ext uri="{BB962C8B-B14F-4D97-AF65-F5344CB8AC3E}">
        <p14:creationId xmlns:p14="http://schemas.microsoft.com/office/powerpoint/2010/main" val="110983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5913012"/>
            <a:ext cx="35757853" cy="1856214"/>
          </a:xfrm>
          <a:prstGeom prst="rect">
            <a:avLst/>
          </a:prstGeom>
          <a:noFill/>
        </p:spPr>
        <p:txBody>
          <a:bodyPr wrap="square" rtlCol="0">
            <a:spAutoFit/>
          </a:bodyPr>
          <a:lstStyle/>
          <a:p>
            <a:pPr algn="ctr">
              <a:lnSpc>
                <a:spcPct val="150000"/>
              </a:lnSpc>
            </a:pP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88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milankloewer</a:t>
            </a:r>
            <a:endParaRPr lang="en-US" sz="8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FB61F530-6BFB-49DD-8BB5-E78A621F656D}"/>
              </a:ext>
            </a:extLst>
          </p:cNvPr>
          <p:cNvSpPr/>
          <p:nvPr/>
        </p:nvSpPr>
        <p:spPr>
          <a:xfrm>
            <a:off x="11720342" y="28360401"/>
            <a:ext cx="25936909" cy="1446550"/>
          </a:xfrm>
          <a:prstGeom prst="rect">
            <a:avLst/>
          </a:prstGeom>
        </p:spPr>
        <p:txBody>
          <a:bodyPr wrap="none">
            <a:spAutoFit/>
          </a:bodyPr>
          <a:lstStyle/>
          <a:p>
            <a:r>
              <a:rPr lang="en-US" sz="8800" dirty="0">
                <a:latin typeface="Lato" panose="020F0502020204030203" pitchFamily="34" charset="0"/>
                <a:ea typeface="Lato" panose="020F0502020204030203" pitchFamily="34" charset="0"/>
                <a:cs typeface="Lato" panose="020F0502020204030203" pitchFamily="34" charset="0"/>
                <a:hlinkClick r:id="rId3"/>
              </a:rPr>
              <a:t>http://www.milank.de/documents/kloewer_egu.pdf</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1C24C984-F59A-4C4A-9D71-C9F922651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131" y="3654856"/>
            <a:ext cx="29093337" cy="20657955"/>
          </a:xfrm>
          <a:prstGeom prst="rect">
            <a:avLst/>
          </a:prstGeom>
          <a:ln>
            <a:solidFill>
              <a:schemeClr val="tx1">
                <a:lumMod val="95000"/>
                <a:lumOff val="5000"/>
              </a:schemeClr>
            </a:solidFill>
          </a:ln>
        </p:spPr>
      </p:pic>
    </p:spTree>
    <p:extLst>
      <p:ext uri="{BB962C8B-B14F-4D97-AF65-F5344CB8AC3E}">
        <p14:creationId xmlns:p14="http://schemas.microsoft.com/office/powerpoint/2010/main" val="3752337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5729</TotalTime>
  <Words>1695</Words>
  <Application>Microsoft Office PowerPoint</Application>
  <PresentationFormat>Custom</PresentationFormat>
  <Paragraphs>183</Paragraphs>
  <Slides>21</Slides>
  <Notes>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4" baseType="lpstr">
      <vt:lpstr>Lato</vt:lpstr>
      <vt:lpstr>Lato Thin</vt:lpstr>
      <vt:lpstr>Arial</vt:lpstr>
      <vt:lpstr>Verdana</vt:lpstr>
      <vt:lpstr>Lato Semibold</vt:lpstr>
      <vt:lpstr>Calibri Light</vt:lpstr>
      <vt:lpstr>Calibri</vt:lpstr>
      <vt:lpstr>Lato Hairline</vt:lpstr>
      <vt:lpstr>Lato Black</vt:lpstr>
      <vt:lpstr>Arial Black</vt:lpstr>
      <vt:lpstr>Office Theme</vt:lpstr>
      <vt:lpstr>1_Office Theme</vt:lpstr>
      <vt:lpstr>Acrobat Document</vt:lpstr>
      <vt:lpstr>Notes:  1. Correct fonts won’t load until you open this in PowerPoint (e.g., if you’re previewing this in your browser it’ll look uglier than it actually is).  2. Generate QR codes here: https://www.qrcode-monkey.com/ </vt:lpstr>
      <vt:lpstr>Main finding goes here, translated into plain English. Emphasize the important words.</vt:lpstr>
      <vt:lpstr>Add Images</vt:lpstr>
      <vt:lpstr>The ‘hat’ icon. Fun, reinforces your finding, makes your poster memorable  — and can be interpreted at-a-glance.</vt:lpstr>
      <vt:lpstr>The ‘floor’ accent graphic. The most space-efficient way to add fun and reinforce your theme. Stick your QR right on top!</vt:lpstr>
      <vt:lpstr>You can get icons from TheNounProject.com</vt:lpstr>
      <vt:lpstr>Get full-color graphics on a transparent background  for ~$1/each from…</vt:lpstr>
      <vt:lpstr>Gallery</vt:lpstr>
      <vt:lpstr>PowerPoint Presentation</vt:lpstr>
      <vt:lpstr>PowerPoint Presentation</vt:lpstr>
      <vt:lpstr>PowerPoint Presentation</vt:lpstr>
      <vt:lpstr>PowerPoint Presentation</vt:lpstr>
      <vt:lpstr>Mods</vt:lpstr>
      <vt:lpstr>PowerPoint Presentation</vt:lpstr>
      <vt:lpstr>                 Templates</vt:lpstr>
      <vt:lpstr>Translations</vt:lpstr>
      <vt:lpstr>Why must we pick sides?  The new poster format is a revolution, or the new poster format is garbage!  Take the good parts of the new format, keep the useful aspects of the traditional format, add in your own ideas, and create something better. </vt:lpstr>
      <vt:lpstr>F.A.Q.</vt:lpstr>
      <vt:lpstr>How to QR Code</vt:lpstr>
      <vt:lpstr>Layout F.A.Q.</vt:lpstr>
      <vt:lpstr>How did you make the cartoon?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Morrison</dc:creator>
  <cp:lastModifiedBy>Stephen Crane</cp:lastModifiedBy>
  <cp:revision>234</cp:revision>
  <dcterms:created xsi:type="dcterms:W3CDTF">2018-09-16T19:13:41Z</dcterms:created>
  <dcterms:modified xsi:type="dcterms:W3CDTF">2021-05-26T15:51:25Z</dcterms:modified>
</cp:coreProperties>
</file>