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344" r:id="rId2"/>
    <p:sldId id="413" r:id="rId3"/>
    <p:sldId id="392" r:id="rId4"/>
    <p:sldId id="393" r:id="rId5"/>
    <p:sldId id="394" r:id="rId6"/>
    <p:sldId id="484" r:id="rId7"/>
    <p:sldId id="1019" r:id="rId8"/>
    <p:sldId id="469" r:id="rId9"/>
    <p:sldId id="404" r:id="rId10"/>
    <p:sldId id="1020" r:id="rId11"/>
    <p:sldId id="464" r:id="rId12"/>
    <p:sldId id="1026" r:id="rId13"/>
    <p:sldId id="1028" r:id="rId14"/>
    <p:sldId id="1027" r:id="rId15"/>
    <p:sldId id="483" r:id="rId16"/>
    <p:sldId id="1029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8" autoAdjust="0"/>
    <p:restoredTop sz="86795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48A259-F5B4-4BC3-BB3C-41C2BE73883C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B0A7A3-E846-4F79-8E88-E55495399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9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135F-D97C-4162-967C-B365BEF0748E}" type="datetimeFigureOut">
              <a:rPr lang="en-US" smtClean="0"/>
              <a:pPr/>
              <a:t>1/24/2023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760B9-50ED-4EEF-8141-A1676D15F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1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760B9-50ED-4EEF-8141-A1676D15F7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8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760B9-50ED-4EEF-8141-A1676D15F7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0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16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73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82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648" indent="-2898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9459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3243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7027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0810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4594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8378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2161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7310C9-CE2D-4C34-A453-9E8462262F1D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6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648" indent="-2898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9459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3243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7027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0810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4594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8378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2161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7310C9-CE2D-4C34-A453-9E8462262F1D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7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648" indent="-28986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9459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3243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7027" indent="-23189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0810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4594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8378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2161" indent="-231892" defTabSz="4637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8CD714-4BEF-4A5A-B307-7E066B31399D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1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5EF94-F2D1-4FB9-BCEB-F0E8A2AC48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A6873A5-024A-40E1-A61A-C1FD06D904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EB77-7B2F-46D8-99AE-69FCB1CBCD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9B826-8122-4B6B-9313-CFD2E5CD38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CBD6-C263-48A2-B54C-2645A0E2C7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44E334D-9C00-4EAA-8719-BD3BEBFD0F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A691707-747E-C946-9ECD-54E2551B1C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89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cb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793" y="1123385"/>
            <a:ext cx="5824032" cy="14743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mental health in an age of uncertainty: </a:t>
            </a: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presentation as part of the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 2023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806539" y="2497931"/>
            <a:ext cx="6857999" cy="1862138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67880" y="3124199"/>
            <a:ext cx="5590558" cy="16002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Presented by</a:t>
            </a:r>
            <a:r>
              <a:rPr lang="en-US" sz="1700" dirty="0">
                <a:solidFill>
                  <a:schemeClr val="accent3"/>
                </a:solidFill>
              </a:rPr>
              <a:t>: Presenter’s Name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On behalf of: </a:t>
            </a:r>
            <a:r>
              <a:rPr lang="en-US" sz="1700" dirty="0">
                <a:solidFill>
                  <a:schemeClr val="accent3"/>
                </a:solidFill>
              </a:rPr>
              <a:t>Organization Name/ logo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Contact: </a:t>
            </a:r>
            <a:r>
              <a:rPr lang="en-US" sz="1700" dirty="0">
                <a:solidFill>
                  <a:schemeClr val="accent3"/>
                </a:solidFill>
              </a:rPr>
              <a:t>Email/ phone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April 7, 2023</a:t>
            </a:r>
            <a:endParaRPr lang="en-US" sz="17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3EE743-09C2-49FC-BB2A-63BABE3648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59" y="5562600"/>
            <a:ext cx="5715000" cy="94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860" y="228600"/>
            <a:ext cx="7063740" cy="1293028"/>
          </a:xfrm>
        </p:spPr>
        <p:txBody>
          <a:bodyPr>
            <a:normAutofit/>
          </a:bodyPr>
          <a:lstStyle/>
          <a:p>
            <a:r>
              <a:rPr lang="en-CA" sz="3600" dirty="0"/>
              <a:t>Living in a stressful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CA" sz="2400" dirty="0"/>
              <a:t>Life involves stress.  WHO Defines stress as “any type of change that causes physical, emotional or psychological strain”</a:t>
            </a:r>
          </a:p>
          <a:p>
            <a:pPr marL="0" indent="0">
              <a:buNone/>
            </a:pPr>
            <a:r>
              <a:rPr lang="en-CA" sz="2400" dirty="0"/>
              <a:t> </a:t>
            </a:r>
          </a:p>
          <a:p>
            <a:r>
              <a:rPr lang="en-CA" sz="2400" dirty="0"/>
              <a:t>The three major factors associated with stress are:</a:t>
            </a:r>
          </a:p>
          <a:p>
            <a:pPr lvl="1"/>
            <a:r>
              <a:rPr lang="en-CA" sz="2400" b="1" dirty="0"/>
              <a:t>Unpredictability-</a:t>
            </a:r>
            <a:r>
              <a:rPr lang="en-CA" sz="2400" dirty="0"/>
              <a:t> not knowing what might happen</a:t>
            </a:r>
          </a:p>
          <a:p>
            <a:pPr lvl="1"/>
            <a:r>
              <a:rPr lang="en-CA" sz="2400" b="1" dirty="0"/>
              <a:t>Uncontrollability-</a:t>
            </a:r>
            <a:r>
              <a:rPr lang="en-CA" sz="2400" dirty="0"/>
              <a:t> not knowing how to cope or manage a stressful event</a:t>
            </a:r>
          </a:p>
          <a:p>
            <a:pPr lvl="1"/>
            <a:r>
              <a:rPr lang="en-CA" sz="2400" b="1" dirty="0"/>
              <a:t>High</a:t>
            </a:r>
            <a:r>
              <a:rPr lang="en-CA" sz="2400" dirty="0"/>
              <a:t> </a:t>
            </a:r>
            <a:r>
              <a:rPr lang="en-CA" sz="2400" b="1" dirty="0"/>
              <a:t>importance-</a:t>
            </a:r>
            <a:r>
              <a:rPr lang="en-CA" sz="2400" dirty="0"/>
              <a:t> events of high personal value, such as threat to life, family, lifestyle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B991887-33A2-480E-A261-AEEC6A5C0355}"/>
              </a:ext>
            </a:extLst>
          </p:cNvPr>
          <p:cNvSpPr/>
          <p:nvPr/>
        </p:nvSpPr>
        <p:spPr>
          <a:xfrm>
            <a:off x="0" y="1239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6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427920"/>
            <a:ext cx="7086600" cy="1066800"/>
          </a:xfrm>
        </p:spPr>
        <p:txBody>
          <a:bodyPr/>
          <a:lstStyle/>
          <a:p>
            <a:r>
              <a:rPr lang="en-US" dirty="0"/>
              <a:t>COPING STRATEGIES</a:t>
            </a:r>
          </a:p>
        </p:txBody>
      </p:sp>
      <p:sp>
        <p:nvSpPr>
          <p:cNvPr id="7" name="Content Placeholder 79"/>
          <p:cNvSpPr txBox="1">
            <a:spLocks/>
          </p:cNvSpPr>
          <p:nvPr/>
        </p:nvSpPr>
        <p:spPr>
          <a:xfrm>
            <a:off x="741931" y="2623477"/>
            <a:ext cx="8294063" cy="3273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/>
              <a:buNone/>
              <a:defRPr/>
            </a:pPr>
            <a:endParaRPr lang="en-CA" dirty="0">
              <a:solidFill>
                <a:srgbClr val="00245D"/>
              </a:solidFill>
            </a:endParaRPr>
          </a:p>
        </p:txBody>
      </p:sp>
      <p:sp>
        <p:nvSpPr>
          <p:cNvPr id="10" name="Content Placeholder 79"/>
          <p:cNvSpPr txBox="1">
            <a:spLocks/>
          </p:cNvSpPr>
          <p:nvPr/>
        </p:nvSpPr>
        <p:spPr>
          <a:xfrm>
            <a:off x="609600" y="1676400"/>
            <a:ext cx="7691592" cy="3273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Fortunately, most people manage most of their stressors most of the time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No single strategy works for every situation or person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en-CA" sz="2000" dirty="0"/>
              <a:t>People usually rely on a few “tried and true” coping strategies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  <a:defRPr/>
            </a:pPr>
            <a:r>
              <a:rPr lang="en-CA" sz="2000" dirty="0"/>
              <a:t>Problem-focused coping tackles stressful situations directly; is generally recommended over avoidance or emotion- focused coping</a:t>
            </a:r>
          </a:p>
          <a:p>
            <a:pPr marL="0" indent="0">
              <a:spcBef>
                <a:spcPts val="2400"/>
              </a:spcBef>
              <a:buNone/>
              <a:defRPr/>
            </a:pPr>
            <a:endParaRPr lang="en-CA" dirty="0">
              <a:solidFill>
                <a:srgbClr val="00245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D261B-CB77-4C4A-9809-F6D87C9B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FE7A-9AD3-405F-ABCC-B8F90C04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95964"/>
            <a:ext cx="7955280" cy="1293028"/>
          </a:xfrm>
        </p:spPr>
        <p:txBody>
          <a:bodyPr>
            <a:normAutofit/>
          </a:bodyPr>
          <a:lstStyle/>
          <a:p>
            <a:r>
              <a:rPr lang="en-CA" sz="3200" dirty="0"/>
              <a:t>Cognitive behavioural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6144-2F45-4A2D-886C-352EB2E8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88992"/>
            <a:ext cx="7955280" cy="4374648"/>
          </a:xfrm>
        </p:spPr>
        <p:txBody>
          <a:bodyPr>
            <a:normAutofit/>
          </a:bodyPr>
          <a:lstStyle/>
          <a:p>
            <a:r>
              <a:rPr lang="en-CA" dirty="0"/>
              <a:t>Cognitive behavioural therapy (CBT) has existed as a treatment model for over 50 years.  It has been shown to be helpful for many problems, and stress and anxiety in particular.</a:t>
            </a:r>
          </a:p>
          <a:p>
            <a:r>
              <a:rPr lang="en-CA" dirty="0"/>
              <a:t>CBT has been used in many countries with success.</a:t>
            </a:r>
          </a:p>
          <a:p>
            <a:r>
              <a:rPr lang="en-CA" dirty="0"/>
              <a:t>CBT is an evidence- based model of care. It is important to get information about mental health and possible treatments from reliable and evidence- based sources.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238DD-78DA-4E9A-B266-16D4EEA0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CFE7A-9AD3-405F-ABCC-B8F90C04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95964"/>
            <a:ext cx="7955280" cy="1293028"/>
          </a:xfrm>
        </p:spPr>
        <p:txBody>
          <a:bodyPr>
            <a:normAutofit/>
          </a:bodyPr>
          <a:lstStyle/>
          <a:p>
            <a:r>
              <a:rPr lang="en-CA" sz="3200" dirty="0"/>
              <a:t>Cognitive behavioural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E6144-2F45-4A2D-886C-352EB2E8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88992"/>
            <a:ext cx="7955280" cy="4374648"/>
          </a:xfrm>
        </p:spPr>
        <p:txBody>
          <a:bodyPr>
            <a:normAutofit/>
          </a:bodyPr>
          <a:lstStyle/>
          <a:p>
            <a:r>
              <a:rPr lang="en-CA" dirty="0"/>
              <a:t>CBT includes:</a:t>
            </a:r>
          </a:p>
          <a:p>
            <a:pPr lvl="1"/>
            <a:r>
              <a:rPr lang="en-CA" dirty="0"/>
              <a:t>Problem recognition</a:t>
            </a:r>
          </a:p>
          <a:p>
            <a:pPr lvl="1"/>
            <a:r>
              <a:rPr lang="en-CA" dirty="0"/>
              <a:t>Putting problems in focus and providing meaning</a:t>
            </a:r>
          </a:p>
          <a:p>
            <a:pPr lvl="1"/>
            <a:r>
              <a:rPr lang="en-CA" dirty="0"/>
              <a:t>Training new and possibly more effective coping strategies</a:t>
            </a:r>
          </a:p>
          <a:p>
            <a:pPr lvl="1"/>
            <a:r>
              <a:rPr lang="en-CA" dirty="0"/>
              <a:t>Recognition of thoughts that interfere with coping</a:t>
            </a:r>
          </a:p>
          <a:p>
            <a:pPr lvl="1"/>
            <a:r>
              <a:rPr lang="en-CA" dirty="0"/>
              <a:t>Approaching the problems in a structured way</a:t>
            </a:r>
          </a:p>
          <a:p>
            <a:pPr lvl="1"/>
            <a:r>
              <a:rPr lang="en-CA" dirty="0"/>
              <a:t>Assessing outcomes; changing strategies if necessary</a:t>
            </a:r>
          </a:p>
          <a:p>
            <a:pPr lvl="1"/>
            <a:endParaRPr lang="en-CA" dirty="0"/>
          </a:p>
          <a:p>
            <a:r>
              <a:rPr lang="en-CA" dirty="0"/>
              <a:t>CBT directly targets:</a:t>
            </a:r>
          </a:p>
          <a:p>
            <a:pPr lvl="1"/>
            <a:r>
              <a:rPr lang="en-CA" dirty="0"/>
              <a:t>Unpredictability</a:t>
            </a:r>
          </a:p>
          <a:p>
            <a:pPr lvl="1"/>
            <a:r>
              <a:rPr lang="en-CA" dirty="0"/>
              <a:t>Uncontrollability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4F0E4-4143-426D-8AB4-6986245D9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1600200"/>
            <a:ext cx="9144000" cy="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3DECBF-C6A8-4CFA-BC20-F61CDBB6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299" y="634399"/>
            <a:ext cx="5663675" cy="1066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A3DB4-9620-4C61-8BA6-1AB55DDFFFC8}"/>
              </a:ext>
            </a:extLst>
          </p:cNvPr>
          <p:cNvSpPr txBox="1"/>
          <p:nvPr/>
        </p:nvSpPr>
        <p:spPr>
          <a:xfrm>
            <a:off x="533400" y="1997839"/>
            <a:ext cx="77217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CBT therapists and clinics can be found in many countries.</a:t>
            </a:r>
          </a:p>
          <a:p>
            <a:endParaRPr lang="en-CA" sz="2000" dirty="0"/>
          </a:p>
          <a:p>
            <a:r>
              <a:rPr lang="en-CA" sz="2000" dirty="0"/>
              <a:t>The World Confederation of CBT is a global alliance of organizations and lists organizations and resources.</a:t>
            </a:r>
          </a:p>
          <a:p>
            <a:r>
              <a:rPr lang="en-CA" sz="2000" dirty="0"/>
              <a:t>For more information, go to </a:t>
            </a:r>
            <a:r>
              <a:rPr lang="en-CA" sz="2000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www.wccbt.org</a:t>
            </a:r>
            <a:r>
              <a:rPr lang="en-CA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</a:p>
          <a:p>
            <a:endParaRPr lang="en-CA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CA" sz="2000" dirty="0"/>
              <a:t>More local resources include:</a:t>
            </a:r>
          </a:p>
          <a:p>
            <a:endParaRPr lang="en-CA" sz="2000" dirty="0"/>
          </a:p>
          <a:p>
            <a:r>
              <a:rPr lang="en-CA" sz="2000" dirty="0">
                <a:solidFill>
                  <a:schemeClr val="accent3"/>
                </a:solidFill>
              </a:rPr>
              <a:t>List National or Regional Association here/ web site(s)</a:t>
            </a:r>
          </a:p>
          <a:p>
            <a:r>
              <a:rPr lang="en-CA" sz="2000" dirty="0">
                <a:solidFill>
                  <a:schemeClr val="accent3"/>
                </a:solidFill>
              </a:rPr>
              <a:t>Other resources in local language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2436B-195E-48DE-9B00-AB936F238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2" y="5791200"/>
            <a:ext cx="2935472" cy="485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9D2299-E254-4D55-B012-49E19AC6D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6" y="1631454"/>
            <a:ext cx="9144000" cy="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1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09800" y="3048000"/>
            <a:ext cx="4724400" cy="12459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7457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6408-1877-5981-2BB0-1F519EDD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Potential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F810-48C7-17DA-40DB-41C593E4E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CA" dirty="0"/>
              <a:t>Why is stress so common?</a:t>
            </a:r>
          </a:p>
          <a:p>
            <a:pPr marL="457200" indent="-457200">
              <a:buAutoNum type="arabicPeriod"/>
            </a:pPr>
            <a:r>
              <a:rPr lang="en-CA" dirty="0"/>
              <a:t>What are the signs of stress?  (physical, mental, behavioral</a:t>
            </a:r>
            <a:r>
              <a:rPr lang="en-CA"/>
              <a:t>, social)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3. What is the difference between stress and an anxiety disorder?</a:t>
            </a:r>
          </a:p>
          <a:p>
            <a:pPr marL="0" indent="0">
              <a:buNone/>
            </a:pPr>
            <a:r>
              <a:rPr lang="en-CA" dirty="0"/>
              <a:t>4. What are the most effective ways to reduce stress?</a:t>
            </a:r>
          </a:p>
          <a:p>
            <a:pPr marL="0" indent="0">
              <a:buNone/>
            </a:pPr>
            <a:r>
              <a:rPr lang="en-CA" dirty="0"/>
              <a:t>5. What is cognitive- behavioral therapy?</a:t>
            </a:r>
          </a:p>
          <a:p>
            <a:pPr marL="0" indent="0">
              <a:buNone/>
            </a:pPr>
            <a:r>
              <a:rPr lang="en-CA" dirty="0"/>
              <a:t>6. Where can I go to get help?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4A0F0-6B3F-6F3D-8F7B-F85B51E8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173283" cy="990600"/>
          </a:xfrm>
        </p:spPr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696200" cy="443267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Overview of Mental Health and Mental Disorders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Key Considerations in Mental Health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Cognitive Behavior Therapy (CBT) Can Help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Resources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Questions and Discussion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43CEC-6EC6-4E07-9CC3-F9EFB6B6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497"/>
            <a:ext cx="9144000" cy="3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9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3936" y="1944370"/>
            <a:ext cx="3643629" cy="4358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005">
              <a:lnSpc>
                <a:spcPct val="130000"/>
              </a:lnSpc>
            </a:pPr>
            <a:r>
              <a:rPr sz="2000" b="1" dirty="0">
                <a:cs typeface="Calibri"/>
              </a:rPr>
              <a:t>Acco</a:t>
            </a:r>
            <a:r>
              <a:rPr sz="2000" b="1" spc="-30" dirty="0">
                <a:cs typeface="Calibri"/>
              </a:rPr>
              <a:t>r</a:t>
            </a:r>
            <a:r>
              <a:rPr sz="2000" b="1" spc="-10" dirty="0">
                <a:cs typeface="Calibri"/>
              </a:rPr>
              <a:t>di</a:t>
            </a:r>
            <a:r>
              <a:rPr sz="2000" b="1" spc="-30" dirty="0">
                <a:cs typeface="Calibri"/>
              </a:rPr>
              <a:t>n</a:t>
            </a:r>
            <a:r>
              <a:rPr sz="2000" b="1" dirty="0">
                <a:cs typeface="Calibri"/>
              </a:rPr>
              <a:t>g</a:t>
            </a:r>
            <a:r>
              <a:rPr sz="2000" b="1" spc="-40" dirty="0">
                <a:cs typeface="Calibri"/>
              </a:rPr>
              <a:t> t</a:t>
            </a:r>
            <a:r>
              <a:rPr sz="2000" b="1" spc="-15" dirty="0">
                <a:cs typeface="Calibri"/>
              </a:rPr>
              <a:t>o</a:t>
            </a:r>
            <a:r>
              <a:rPr sz="2000" b="1" dirty="0">
                <a:cs typeface="Calibri"/>
              </a:rPr>
              <a:t> </a:t>
            </a:r>
            <a:r>
              <a:rPr lang="en-CA" sz="2000" b="1" spc="-15" dirty="0">
                <a:cs typeface="Calibri"/>
              </a:rPr>
              <a:t>the World Health Organization (WHO)</a:t>
            </a:r>
            <a:r>
              <a:rPr sz="2000" b="1" spc="-15" dirty="0">
                <a:cs typeface="Calibri"/>
              </a:rPr>
              <a:t>,</a:t>
            </a:r>
            <a:r>
              <a:rPr sz="2000" b="1" spc="-10" dirty="0">
                <a:cs typeface="Calibri"/>
              </a:rPr>
              <a:t> </a:t>
            </a:r>
            <a:r>
              <a:rPr sz="2000" b="1" dirty="0">
                <a:cs typeface="Calibri"/>
              </a:rPr>
              <a:t>m</a:t>
            </a:r>
            <a:r>
              <a:rPr sz="2000" b="1" spc="5" dirty="0">
                <a:cs typeface="Calibri"/>
              </a:rPr>
              <a:t>e</a:t>
            </a:r>
            <a:r>
              <a:rPr sz="2000" b="1" spc="-30" dirty="0">
                <a:cs typeface="Calibri"/>
              </a:rPr>
              <a:t>nt</a:t>
            </a:r>
            <a:r>
              <a:rPr sz="2000" b="1" dirty="0">
                <a:cs typeface="Calibri"/>
              </a:rPr>
              <a:t>al </a:t>
            </a:r>
            <a:r>
              <a:rPr sz="2000" b="1" spc="-10" dirty="0">
                <a:cs typeface="Calibri"/>
              </a:rPr>
              <a:t>h</a:t>
            </a:r>
            <a:r>
              <a:rPr sz="2000" b="1" dirty="0">
                <a:cs typeface="Calibri"/>
              </a:rPr>
              <a:t>eal</a:t>
            </a:r>
            <a:r>
              <a:rPr sz="2000" b="1" spc="-10" dirty="0">
                <a:cs typeface="Calibri"/>
              </a:rPr>
              <a:t>t</a:t>
            </a:r>
            <a:r>
              <a:rPr sz="2000" b="1" dirty="0">
                <a:cs typeface="Calibri"/>
              </a:rPr>
              <a:t>h</a:t>
            </a:r>
            <a:r>
              <a:rPr sz="2000" b="1" spc="10" dirty="0">
                <a:cs typeface="Calibri"/>
              </a:rPr>
              <a:t> </a:t>
            </a:r>
            <a:r>
              <a:rPr sz="2000" b="1" dirty="0">
                <a:cs typeface="Calibri"/>
              </a:rPr>
              <a:t>is …</a:t>
            </a:r>
            <a:endParaRPr sz="2000" dirty="0">
              <a:cs typeface="Calibri"/>
            </a:endParaRPr>
          </a:p>
          <a:p>
            <a:pPr marL="12700" marR="5080">
              <a:lnSpc>
                <a:spcPct val="130000"/>
              </a:lnSpc>
            </a:pPr>
            <a:r>
              <a:rPr sz="2000" i="1" dirty="0">
                <a:cs typeface="Calibri"/>
              </a:rPr>
              <a:t>“</a:t>
            </a:r>
            <a:r>
              <a:rPr lang="en-CA" sz="2000" dirty="0"/>
              <a:t>a state of wellbeing in which the individual realises his or her abilities, can cope with the normal stresses of life, work productively and fruitfully, and is able to make a contribution to his or her community'.</a:t>
            </a:r>
            <a:r>
              <a:rPr sz="2000" i="1" spc="-185" dirty="0">
                <a:cs typeface="Calibri"/>
              </a:rPr>
              <a:t>.</a:t>
            </a:r>
            <a:r>
              <a:rPr sz="2000" i="1" dirty="0">
                <a:cs typeface="Calibri"/>
              </a:rPr>
              <a:t>”</a:t>
            </a:r>
            <a:endParaRPr sz="20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8200" y="1944370"/>
            <a:ext cx="4088600" cy="4231928"/>
          </a:xfrm>
          <a:prstGeom prst="rect">
            <a:avLst/>
          </a:prstGeom>
          <a:solidFill>
            <a:srgbClr val="21BBB8"/>
          </a:solidFill>
        </p:spPr>
        <p:txBody>
          <a:bodyPr vert="horz" wrap="square" lIns="0" tIns="0" rIns="0" bIns="0" rtlCol="0">
            <a:spAutoFit/>
          </a:bodyPr>
          <a:lstStyle/>
          <a:p>
            <a:pPr marL="186055">
              <a:lnSpc>
                <a:spcPct val="100000"/>
              </a:lnSpc>
            </a:pPr>
            <a:endParaRPr lang="en-CA" sz="2000" b="1" spc="-20" dirty="0">
              <a:solidFill>
                <a:srgbClr val="FFFFFF"/>
              </a:solidFill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lang="en-CA" sz="2000" b="1" spc="-20" dirty="0">
                <a:solidFill>
                  <a:srgbClr val="FFFFFF"/>
                </a:solidFill>
                <a:cs typeface="Calibri"/>
              </a:rPr>
              <a:t>Signs of 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cs typeface="Calibri"/>
              </a:rPr>
              <a:t>m</a:t>
            </a:r>
            <a:r>
              <a:rPr sz="20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2000" b="1" spc="-45" dirty="0">
                <a:solidFill>
                  <a:srgbClr val="FFFFFF"/>
                </a:solidFill>
                <a:cs typeface="Calibri"/>
              </a:rPr>
              <a:t>nt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al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cs typeface="Calibri"/>
              </a:rPr>
              <a:t>h</a:t>
            </a:r>
            <a:r>
              <a:rPr sz="2000" b="1" spc="-5" dirty="0">
                <a:solidFill>
                  <a:srgbClr val="FFFFFF"/>
                </a:solidFill>
                <a:cs typeface="Calibri"/>
              </a:rPr>
              <a:t>e</a:t>
            </a:r>
            <a:r>
              <a:rPr sz="2000" b="1" spc="5" dirty="0">
                <a:solidFill>
                  <a:srgbClr val="FFFFFF"/>
                </a:solidFill>
                <a:cs typeface="Calibri"/>
              </a:rPr>
              <a:t>a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l</a:t>
            </a:r>
            <a:r>
              <a:rPr sz="2000" b="1" spc="-20" dirty="0">
                <a:solidFill>
                  <a:srgbClr val="FFFFFF"/>
                </a:solidFill>
                <a:cs typeface="Calibri"/>
              </a:rPr>
              <a:t>t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h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…</a:t>
            </a:r>
            <a:endParaRPr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000" dirty="0">
              <a:cs typeface="Times New Roman"/>
            </a:endParaRPr>
          </a:p>
          <a:p>
            <a:pPr marL="501015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01650" algn="l"/>
              </a:tabLst>
            </a:pPr>
            <a:r>
              <a:rPr lang="en-US" sz="2000" b="1" spc="-30" dirty="0">
                <a:solidFill>
                  <a:srgbClr val="FFFFFF"/>
                </a:solidFill>
                <a:cs typeface="Calibri"/>
              </a:rPr>
              <a:t>W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ell</a:t>
            </a:r>
            <a:r>
              <a:rPr lang="en-US" sz="2000" b="1" spc="-15" dirty="0">
                <a:solidFill>
                  <a:srgbClr val="FFFFFF"/>
                </a:solidFill>
                <a:cs typeface="Calibri"/>
              </a:rPr>
              <a:t>- being</a:t>
            </a:r>
            <a:endParaRPr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FFFFFF"/>
              </a:buClr>
              <a:buFont typeface="Arial"/>
              <a:buChar char="•"/>
            </a:pPr>
            <a:endParaRPr sz="2000" dirty="0">
              <a:cs typeface="Times New Roman"/>
            </a:endParaRPr>
          </a:p>
          <a:p>
            <a:pPr marL="501015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501650" algn="l"/>
              </a:tabLst>
            </a:pPr>
            <a:r>
              <a:rPr lang="en-CA" sz="2000" b="1" spc="-90" dirty="0">
                <a:solidFill>
                  <a:srgbClr val="FFFFFF"/>
                </a:solidFill>
                <a:cs typeface="Calibri"/>
              </a:rPr>
              <a:t>Managing 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di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f</a:t>
            </a:r>
            <a:r>
              <a:rPr sz="2000" b="1" spc="-5" dirty="0">
                <a:solidFill>
                  <a:srgbClr val="FFFFFF"/>
                </a:solidFill>
                <a:cs typeface="Calibri"/>
              </a:rPr>
              <a:t>fic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ul</a:t>
            </a:r>
            <a:r>
              <a:rPr lang="en-US" sz="2000" b="1" spc="-10" dirty="0">
                <a:solidFill>
                  <a:srgbClr val="FFFFFF"/>
                </a:solidFill>
                <a:cs typeface="Calibri"/>
              </a:rPr>
              <a:t>ties</a:t>
            </a:r>
            <a:endParaRPr sz="2000" dirty="0">
              <a:cs typeface="Calibri"/>
            </a:endParaRPr>
          </a:p>
          <a:p>
            <a:pPr marL="501015" marR="1063625" indent="-342900">
              <a:lnSpc>
                <a:spcPct val="100000"/>
              </a:lnSpc>
              <a:spcBef>
                <a:spcPts val="2230"/>
              </a:spcBef>
              <a:buClr>
                <a:srgbClr val="FFFFFF"/>
              </a:buClr>
              <a:buFont typeface="Arial"/>
              <a:buChar char="•"/>
              <a:tabLst>
                <a:tab pos="501650" algn="l"/>
              </a:tabLst>
            </a:pPr>
            <a:r>
              <a:rPr lang="en-CA" sz="2000" b="1" spc="-90" dirty="0">
                <a:solidFill>
                  <a:srgbClr val="FFFFFF"/>
                </a:solidFill>
                <a:cs typeface="Calibri"/>
              </a:rPr>
              <a:t>Working towards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cs typeface="Calibri"/>
              </a:rPr>
              <a:t>g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als</a:t>
            </a:r>
            <a:r>
              <a:rPr lang="en-US" sz="2000" b="1" spc="-10" dirty="0">
                <a:solidFill>
                  <a:srgbClr val="FFFFFF"/>
                </a:solidFill>
                <a:cs typeface="Calibri"/>
              </a:rPr>
              <a:t> consistent with personal values</a:t>
            </a:r>
          </a:p>
          <a:p>
            <a:pPr marL="501015" marR="1063625" indent="-342900">
              <a:lnSpc>
                <a:spcPct val="100000"/>
              </a:lnSpc>
              <a:spcBef>
                <a:spcPts val="2230"/>
              </a:spcBef>
              <a:buClr>
                <a:srgbClr val="FFFFFF"/>
              </a:buClr>
              <a:buFont typeface="Arial"/>
              <a:buChar char="•"/>
              <a:tabLst>
                <a:tab pos="501650" algn="l"/>
              </a:tabLst>
            </a:pPr>
            <a:r>
              <a:rPr lang="en-US" sz="2000" b="1" spc="-10" dirty="0">
                <a:solidFill>
                  <a:srgbClr val="FFFFFF"/>
                </a:solidFill>
                <a:cs typeface="Calibri"/>
              </a:rPr>
              <a:t>Social connection</a:t>
            </a:r>
          </a:p>
          <a:p>
            <a:pPr marL="501015" marR="1063625" indent="-342900">
              <a:lnSpc>
                <a:spcPct val="100000"/>
              </a:lnSpc>
              <a:spcBef>
                <a:spcPts val="2230"/>
              </a:spcBef>
              <a:buClr>
                <a:srgbClr val="FFFFFF"/>
              </a:buClr>
              <a:buFont typeface="Arial"/>
              <a:buChar char="•"/>
              <a:tabLst>
                <a:tab pos="501650" algn="l"/>
              </a:tabLst>
            </a:pPr>
            <a:endParaRPr sz="2000" dirty="0">
              <a:cs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0037" y="349315"/>
            <a:ext cx="7346763" cy="828547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en-US" dirty="0"/>
              <a:t>WHAT IS  MENTAL HEALTH?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9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510030"/>
            <a:ext cx="398462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CA" sz="2000" spc="-5" dirty="0">
                <a:cs typeface="Calibri"/>
              </a:rPr>
              <a:t>Mental Health exists on a continuum.  There are various signs of declining or poor mental health.</a:t>
            </a:r>
            <a:endParaRPr sz="20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288736"/>
            <a:ext cx="31470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§"/>
              <a:tabLst>
                <a:tab pos="469900" algn="l"/>
              </a:tabLst>
            </a:pPr>
            <a:r>
              <a:rPr sz="2000" i="1" spc="-105" dirty="0">
                <a:latin typeface="Calibri"/>
                <a:cs typeface="Calibri"/>
              </a:rPr>
              <a:t>T</a:t>
            </a:r>
            <a:r>
              <a:rPr sz="2000" i="1" dirty="0">
                <a:latin typeface="Calibri"/>
                <a:cs typeface="Calibri"/>
              </a:rPr>
              <a:t>rouble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sleepin</a:t>
            </a:r>
            <a:r>
              <a:rPr sz="2000" i="1" dirty="0">
                <a:latin typeface="Calibri"/>
                <a:cs typeface="Calibri"/>
              </a:rPr>
              <a:t>g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r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eating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764774"/>
            <a:ext cx="42557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§"/>
              <a:tabLst>
                <a:tab pos="469900" algn="l"/>
              </a:tabLst>
            </a:pPr>
            <a:r>
              <a:rPr sz="2000" i="1" spc="-5" dirty="0">
                <a:latin typeface="Calibri"/>
                <a:cs typeface="Calibri"/>
              </a:rPr>
              <a:t>Diffi</a:t>
            </a:r>
            <a:r>
              <a:rPr sz="2000" i="1" spc="-10" dirty="0">
                <a:latin typeface="Calibri"/>
                <a:cs typeface="Calibri"/>
              </a:rPr>
              <a:t>c</a:t>
            </a:r>
            <a:r>
              <a:rPr sz="2000" i="1" spc="-5" dirty="0">
                <a:latin typeface="Calibri"/>
                <a:cs typeface="Calibri"/>
              </a:rPr>
              <a:t>ult</a:t>
            </a:r>
            <a:r>
              <a:rPr sz="2000" i="1" dirty="0">
                <a:latin typeface="Calibri"/>
                <a:cs typeface="Calibri"/>
              </a:rPr>
              <a:t>y</a:t>
            </a:r>
            <a:r>
              <a:rPr sz="2000" i="1" spc="20" dirty="0">
                <a:latin typeface="Calibri"/>
                <a:cs typeface="Calibri"/>
              </a:rPr>
              <a:t> </a:t>
            </a:r>
            <a:r>
              <a:rPr sz="2000" i="1" spc="-20" dirty="0">
                <a:latin typeface="Calibri"/>
                <a:cs typeface="Calibri"/>
              </a:rPr>
              <a:t>c</a:t>
            </a:r>
            <a:r>
              <a:rPr sz="2000" i="1" spc="-5" dirty="0">
                <a:latin typeface="Calibri"/>
                <a:cs typeface="Calibri"/>
              </a:rPr>
              <a:t>on</a:t>
            </a:r>
            <a:r>
              <a:rPr sz="2000" i="1" spc="-15" dirty="0">
                <a:latin typeface="Calibri"/>
                <a:cs typeface="Calibri"/>
              </a:rPr>
              <a:t>c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2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trating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an</a:t>
            </a:r>
            <a:r>
              <a:rPr sz="2000" i="1" dirty="0">
                <a:latin typeface="Calibri"/>
                <a:cs typeface="Calibri"/>
              </a:rPr>
              <a:t>d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f</a:t>
            </a:r>
            <a:r>
              <a:rPr sz="2000" i="1" spc="-5" dirty="0">
                <a:latin typeface="Calibri"/>
                <a:cs typeface="Calibri"/>
              </a:rPr>
              <a:t>ocusing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245605"/>
            <a:ext cx="33426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§"/>
              <a:tabLst>
                <a:tab pos="469900" algn="l"/>
              </a:tabLst>
            </a:pPr>
            <a:r>
              <a:rPr sz="2000" i="1" spc="-35" dirty="0">
                <a:latin typeface="Calibri"/>
                <a:cs typeface="Calibri"/>
              </a:rPr>
              <a:t>F</a:t>
            </a:r>
            <a:r>
              <a:rPr sz="2000" i="1" dirty="0">
                <a:latin typeface="Calibri"/>
                <a:cs typeface="Calibri"/>
              </a:rPr>
              <a:t>eeling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“</a:t>
            </a:r>
            <a:r>
              <a:rPr sz="2000" i="1" dirty="0">
                <a:latin typeface="Calibri"/>
                <a:cs typeface="Calibri"/>
              </a:rPr>
              <a:t>mood</a:t>
            </a:r>
            <a:r>
              <a:rPr sz="2000" i="1" spc="60" dirty="0">
                <a:latin typeface="Calibri"/>
                <a:cs typeface="Calibri"/>
              </a:rPr>
              <a:t>y</a:t>
            </a:r>
            <a:r>
              <a:rPr sz="2000" i="1" dirty="0">
                <a:latin typeface="Calibri"/>
                <a:cs typeface="Calibri"/>
              </a:rPr>
              <a:t>”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or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r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25" dirty="0">
                <a:latin typeface="Calibri"/>
                <a:cs typeface="Calibri"/>
              </a:rPr>
              <a:t>t</a:t>
            </a:r>
            <a:r>
              <a:rPr sz="2000" i="1" dirty="0">
                <a:latin typeface="Calibri"/>
                <a:cs typeface="Calibri"/>
              </a:rPr>
              <a:t>able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088" y="4666607"/>
            <a:ext cx="38227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§"/>
              <a:tabLst>
                <a:tab pos="469900" algn="l"/>
              </a:tabLst>
            </a:pPr>
            <a:r>
              <a:rPr lang="en-US" sz="2000" i="1" dirty="0">
                <a:latin typeface="Calibri"/>
                <a:cs typeface="Calibri"/>
              </a:rPr>
              <a:t>Inability to cope with stressors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6015" y="1531874"/>
            <a:ext cx="3740785" cy="3323987"/>
          </a:xfrm>
          <a:prstGeom prst="rect">
            <a:avLst/>
          </a:prstGeom>
          <a:solidFill>
            <a:srgbClr val="21BBB8"/>
          </a:solidFill>
        </p:spPr>
        <p:txBody>
          <a:bodyPr vert="horz" wrap="square" lIns="0" tIns="0" rIns="0" bIns="0" rtlCol="0">
            <a:spAutoFit/>
          </a:bodyPr>
          <a:lstStyle/>
          <a:p>
            <a:pPr marL="180340" marR="170815" indent="-2540" algn="ctr">
              <a:lnSpc>
                <a:spcPct val="100000"/>
              </a:lnSpc>
            </a:pPr>
            <a:endParaRPr lang="en-US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80340" marR="170815" indent="-2540" algn="ctr">
              <a:lnSpc>
                <a:spcPct val="100000"/>
              </a:lnSpc>
            </a:pPr>
            <a:endParaRPr lang="en-US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80340" marR="170815" indent="-2540"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cs typeface="Calibri"/>
              </a:rPr>
              <a:t>Poor mental health can 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of</a:t>
            </a:r>
            <a:r>
              <a:rPr sz="2000" b="1" spc="-40" dirty="0">
                <a:solidFill>
                  <a:srgbClr val="FFFFFF"/>
                </a:solidFill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n </a:t>
            </a:r>
            <a:r>
              <a:rPr lang="en-US" sz="2000" b="1" dirty="0">
                <a:solidFill>
                  <a:srgbClr val="FFFFFF"/>
                </a:solidFill>
                <a:cs typeface="Calibri"/>
              </a:rPr>
              <a:t>be </a:t>
            </a:r>
            <a:r>
              <a:rPr sz="2000" b="1" spc="-30" dirty="0">
                <a:solidFill>
                  <a:srgbClr val="FFFFFF"/>
                </a:solidFill>
                <a:cs typeface="Calibri"/>
              </a:rPr>
              <a:t>r</a:t>
            </a:r>
            <a:r>
              <a:rPr sz="2000" b="1" spc="-5" dirty="0">
                <a:solidFill>
                  <a:srgbClr val="FFFFFF"/>
                </a:solidFill>
                <a:cs typeface="Calibri"/>
              </a:rPr>
              <a:t>e</a:t>
            </a:r>
            <a:r>
              <a:rPr sz="2000" b="1" spc="5" dirty="0">
                <a:solidFill>
                  <a:srgbClr val="FFFFFF"/>
                </a:solidFill>
                <a:cs typeface="Calibri"/>
              </a:rPr>
              <a:t>s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ol</a:t>
            </a:r>
            <a:r>
              <a:rPr sz="2000" b="1" spc="-35" dirty="0">
                <a:solidFill>
                  <a:srgbClr val="FFFFFF"/>
                </a:solidFill>
                <a:cs typeface="Calibri"/>
              </a:rPr>
              <a:t>v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sz="2000" b="1" dirty="0">
                <a:solidFill>
                  <a:srgbClr val="FFFFFF"/>
                </a:solidFill>
                <a:cs typeface="Calibri"/>
              </a:rPr>
              <a:t>d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t</a:t>
            </a:r>
            <a:r>
              <a:rPr sz="2000" b="1" spc="-25" dirty="0">
                <a:solidFill>
                  <a:srgbClr val="FFFFFF"/>
                </a:solidFill>
                <a:cs typeface="Calibri"/>
              </a:rPr>
              <a:t>h</a:t>
            </a:r>
            <a:r>
              <a:rPr sz="2000" b="1" spc="-30" dirty="0">
                <a:solidFill>
                  <a:srgbClr val="FFFFFF"/>
                </a:solidFill>
                <a:cs typeface="Calibri"/>
              </a:rPr>
              <a:t>r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ough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cs typeface="Calibri"/>
              </a:rPr>
              <a:t>engaging in positive</a:t>
            </a:r>
            <a:r>
              <a:rPr sz="2000" b="1" spc="-25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c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opi</a:t>
            </a:r>
            <a:r>
              <a:rPr sz="2000" b="1" spc="-25" dirty="0">
                <a:solidFill>
                  <a:srgbClr val="FFFFFF"/>
                </a:solidFill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g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5" dirty="0">
                <a:solidFill>
                  <a:srgbClr val="FFFFFF"/>
                </a:solidFill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t</a:t>
            </a:r>
            <a:r>
              <a:rPr sz="2000" b="1" spc="-55" dirty="0">
                <a:solidFill>
                  <a:srgbClr val="FFFFFF"/>
                </a:solidFill>
                <a:cs typeface="Calibri"/>
              </a:rPr>
              <a:t>r</a:t>
            </a:r>
            <a:r>
              <a:rPr sz="2000" b="1" spc="-40" dirty="0">
                <a:solidFill>
                  <a:srgbClr val="FFFFFF"/>
                </a:solidFill>
                <a:cs typeface="Calibri"/>
              </a:rPr>
              <a:t>at</a:t>
            </a:r>
            <a:r>
              <a:rPr sz="2000" b="1" spc="-5" dirty="0">
                <a:solidFill>
                  <a:srgbClr val="FFFFFF"/>
                </a:solidFill>
                <a:cs typeface="Calibri"/>
              </a:rPr>
              <a:t>egi</a:t>
            </a:r>
            <a:r>
              <a:rPr sz="2000" b="1" spc="5" dirty="0">
                <a:solidFill>
                  <a:srgbClr val="FFFFFF"/>
                </a:solidFill>
                <a:cs typeface="Calibri"/>
              </a:rPr>
              <a:t>e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sz="2000" b="1" spc="-10" dirty="0">
                <a:solidFill>
                  <a:srgbClr val="FFFFFF"/>
                </a:solidFill>
                <a:cs typeface="Calibri"/>
              </a:rPr>
              <a:t> and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b="1" dirty="0">
                <a:solidFill>
                  <a:srgbClr val="FFFFFF"/>
                </a:solidFill>
                <a:cs typeface="Calibri"/>
              </a:rPr>
              <a:t>self-care, and through accessing resources</a:t>
            </a:r>
          </a:p>
          <a:p>
            <a:pPr marL="180340" marR="170815" indent="-2540" algn="ctr">
              <a:lnSpc>
                <a:spcPct val="100000"/>
              </a:lnSpc>
            </a:pPr>
            <a:endParaRPr lang="en-US" sz="2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80340" marR="170815" indent="-2540" algn="ctr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5568441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1725"/>
                </a:moveTo>
                <a:lnTo>
                  <a:pt x="9144000" y="701725"/>
                </a:lnTo>
                <a:lnTo>
                  <a:pt x="9144000" y="0"/>
                </a:lnTo>
                <a:lnTo>
                  <a:pt x="0" y="0"/>
                </a:lnTo>
                <a:lnTo>
                  <a:pt x="0" y="701725"/>
                </a:lnTo>
                <a:close/>
              </a:path>
            </a:pathLst>
          </a:custGeom>
          <a:solidFill>
            <a:srgbClr val="00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8952" y="5678423"/>
            <a:ext cx="408431" cy="57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6841" y="5802198"/>
            <a:ext cx="79692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cs typeface="Calibri"/>
              </a:rPr>
              <a:t>Almo</a:t>
            </a:r>
            <a:r>
              <a:rPr b="1" spc="-20" dirty="0">
                <a:solidFill>
                  <a:srgbClr val="FFFFFF"/>
                </a:solidFill>
                <a:cs typeface="Calibri"/>
              </a:rPr>
              <a:t>s</a:t>
            </a:r>
            <a:r>
              <a:rPr b="1" dirty="0">
                <a:solidFill>
                  <a:srgbClr val="FFFFFF"/>
                </a:solidFill>
                <a:cs typeface="Calibri"/>
              </a:rPr>
              <a:t>t</a:t>
            </a:r>
            <a:r>
              <a:rPr b="1" spc="-35" dirty="0">
                <a:solidFill>
                  <a:srgbClr val="FFFFFF"/>
                </a:solidFill>
                <a:cs typeface="Calibri"/>
              </a:rPr>
              <a:t> </a:t>
            </a:r>
            <a:r>
              <a:rPr b="1" spc="-15" dirty="0">
                <a:solidFill>
                  <a:srgbClr val="FFFFFF"/>
                </a:solidFill>
                <a:cs typeface="Calibri"/>
              </a:rPr>
              <a:t>e</a:t>
            </a:r>
            <a:r>
              <a:rPr b="1" spc="-25" dirty="0">
                <a:solidFill>
                  <a:srgbClr val="FFFFFF"/>
                </a:solidFill>
                <a:cs typeface="Calibri"/>
              </a:rPr>
              <a:t>v</a:t>
            </a:r>
            <a:r>
              <a:rPr b="1" spc="-5" dirty="0">
                <a:solidFill>
                  <a:srgbClr val="FFFFFF"/>
                </a:solidFill>
                <a:cs typeface="Calibri"/>
              </a:rPr>
              <a:t>e</a:t>
            </a:r>
            <a:r>
              <a:rPr b="1" spc="5" dirty="0">
                <a:solidFill>
                  <a:srgbClr val="FFFFFF"/>
                </a:solidFill>
                <a:cs typeface="Calibri"/>
              </a:rPr>
              <a:t>r</a:t>
            </a:r>
            <a:r>
              <a:rPr b="1" spc="-30" dirty="0">
                <a:solidFill>
                  <a:srgbClr val="FFFFFF"/>
                </a:solidFill>
                <a:cs typeface="Calibri"/>
              </a:rPr>
              <a:t>y</a:t>
            </a:r>
            <a:r>
              <a:rPr b="1" dirty="0">
                <a:solidFill>
                  <a:srgbClr val="FFFFFF"/>
                </a:solidFill>
                <a:cs typeface="Calibri"/>
              </a:rPr>
              <a:t>one</a:t>
            </a:r>
            <a:r>
              <a:rPr b="1" spc="15" dirty="0">
                <a:solidFill>
                  <a:srgbClr val="FFFFFF"/>
                </a:solidFill>
                <a:cs typeface="Calibri"/>
              </a:rPr>
              <a:t> </a:t>
            </a:r>
            <a:r>
              <a:rPr b="1" spc="-40" dirty="0">
                <a:solidFill>
                  <a:srgbClr val="FFFFFF"/>
                </a:solidFill>
                <a:cs typeface="Calibri"/>
              </a:rPr>
              <a:t>e</a:t>
            </a:r>
            <a:r>
              <a:rPr b="1" spc="-5" dirty="0">
                <a:solidFill>
                  <a:srgbClr val="FFFFFF"/>
                </a:solidFill>
                <a:cs typeface="Calibri"/>
              </a:rPr>
              <a:t>x</a:t>
            </a:r>
            <a:r>
              <a:rPr b="1" spc="5" dirty="0">
                <a:solidFill>
                  <a:srgbClr val="FFFFFF"/>
                </a:solidFill>
                <a:cs typeface="Calibri"/>
              </a:rPr>
              <a:t>p</a:t>
            </a:r>
            <a:r>
              <a:rPr b="1" spc="-5" dirty="0">
                <a:solidFill>
                  <a:srgbClr val="FFFFFF"/>
                </a:solidFill>
                <a:cs typeface="Calibri"/>
              </a:rPr>
              <a:t>erience</a:t>
            </a:r>
            <a:r>
              <a:rPr b="1" dirty="0">
                <a:solidFill>
                  <a:srgbClr val="FFFFFF"/>
                </a:solidFill>
                <a:cs typeface="Calibri"/>
              </a:rPr>
              <a:t>s</a:t>
            </a:r>
            <a:r>
              <a:rPr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b="1" spc="5" dirty="0">
                <a:solidFill>
                  <a:srgbClr val="FFFFFF"/>
                </a:solidFill>
                <a:cs typeface="Calibri"/>
              </a:rPr>
              <a:t>poor </a:t>
            </a:r>
            <a:r>
              <a:rPr b="1" spc="-5" dirty="0">
                <a:solidFill>
                  <a:srgbClr val="FFFFFF"/>
                </a:solidFill>
                <a:cs typeface="Calibri"/>
              </a:rPr>
              <a:t>me</a:t>
            </a:r>
            <a:r>
              <a:rPr b="1" spc="-15" dirty="0">
                <a:solidFill>
                  <a:srgbClr val="FFFFFF"/>
                </a:solidFill>
                <a:cs typeface="Calibri"/>
              </a:rPr>
              <a:t>n</a:t>
            </a:r>
            <a:r>
              <a:rPr b="1" spc="-25" dirty="0">
                <a:solidFill>
                  <a:srgbClr val="FFFFFF"/>
                </a:solidFill>
                <a:cs typeface="Calibri"/>
              </a:rPr>
              <a:t>t</a:t>
            </a:r>
            <a:r>
              <a:rPr b="1" dirty="0">
                <a:solidFill>
                  <a:srgbClr val="FFFFFF"/>
                </a:solidFill>
                <a:cs typeface="Calibri"/>
              </a:rPr>
              <a:t>al</a:t>
            </a:r>
            <a:r>
              <a:rPr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cs typeface="Calibri"/>
              </a:rPr>
              <a:t>health</a:t>
            </a:r>
            <a:r>
              <a:rPr b="1" spc="-15" dirty="0">
                <a:solidFill>
                  <a:srgbClr val="FFFFFF"/>
                </a:solidFill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cs typeface="Calibri"/>
              </a:rPr>
              <a:t>d</a:t>
            </a:r>
            <a:r>
              <a:rPr b="1" spc="5" dirty="0">
                <a:solidFill>
                  <a:srgbClr val="FFFFFF"/>
                </a:solidFill>
                <a:cs typeface="Calibri"/>
              </a:rPr>
              <a:t>u</a:t>
            </a:r>
            <a:r>
              <a:rPr b="1" spc="-5" dirty="0">
                <a:solidFill>
                  <a:srgbClr val="FFFFFF"/>
                </a:solidFill>
                <a:cs typeface="Calibri"/>
              </a:rPr>
              <a:t>rin</a:t>
            </a:r>
            <a:r>
              <a:rPr b="1" dirty="0">
                <a:solidFill>
                  <a:srgbClr val="FFFFFF"/>
                </a:solidFill>
                <a:cs typeface="Calibri"/>
              </a:rPr>
              <a:t>g</a:t>
            </a:r>
            <a:r>
              <a:rPr b="1" spc="-10" dirty="0">
                <a:solidFill>
                  <a:srgbClr val="FFFFFF"/>
                </a:solidFill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cs typeface="Calibri"/>
              </a:rPr>
              <a:t>their</a:t>
            </a:r>
            <a:r>
              <a:rPr b="1" spc="-25" dirty="0">
                <a:solidFill>
                  <a:srgbClr val="FFFFFF"/>
                </a:solidFill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cs typeface="Calibri"/>
              </a:rPr>
              <a:t>li</a:t>
            </a:r>
            <a:r>
              <a:rPr b="1" spc="-40" dirty="0">
                <a:solidFill>
                  <a:srgbClr val="FFFFFF"/>
                </a:solidFill>
                <a:cs typeface="Calibri"/>
              </a:rPr>
              <a:t>f</a:t>
            </a:r>
            <a:r>
              <a:rPr b="1" spc="-15" dirty="0">
                <a:solidFill>
                  <a:srgbClr val="FFFFFF"/>
                </a:solidFill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cs typeface="Calibri"/>
              </a:rPr>
              <a:t>time!</a:t>
            </a:r>
            <a:endParaRPr dirty="0">
              <a:cs typeface="Calibri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51849" y="392088"/>
            <a:ext cx="7346763" cy="762000"/>
          </a:xfrm>
        </p:spPr>
        <p:txBody>
          <a:bodyPr>
            <a:noAutofit/>
          </a:bodyPr>
          <a:lstStyle/>
          <a:p>
            <a:r>
              <a:rPr lang="en-US" dirty="0"/>
              <a:t>POOR MENTAL HEALTH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9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B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4800" y="603035"/>
            <a:ext cx="476707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dirty="0">
                <a:latin typeface="Calibri"/>
                <a:cs typeface="Calibri"/>
              </a:rPr>
              <a:t>ME</a:t>
            </a:r>
            <a:r>
              <a:rPr lang="en-US" sz="4000" spc="-40" dirty="0">
                <a:latin typeface="Calibri"/>
                <a:cs typeface="Calibri"/>
              </a:rPr>
              <a:t>N</a:t>
            </a:r>
            <a:r>
              <a:rPr lang="en-US" sz="4000" spc="-50" dirty="0">
                <a:latin typeface="Calibri"/>
                <a:cs typeface="Calibri"/>
              </a:rPr>
              <a:t>T</a:t>
            </a:r>
            <a:r>
              <a:rPr lang="en-US" sz="4000" spc="-15" dirty="0">
                <a:latin typeface="Calibri"/>
                <a:cs typeface="Calibri"/>
              </a:rPr>
              <a:t>AL</a:t>
            </a:r>
            <a:r>
              <a:rPr lang="en-US" sz="4000" spc="10" dirty="0">
                <a:latin typeface="Calibri"/>
                <a:cs typeface="Calibri"/>
              </a:rPr>
              <a:t> </a:t>
            </a:r>
            <a:r>
              <a:rPr lang="en-US" sz="4000" spc="-20" dirty="0">
                <a:latin typeface="Calibri"/>
                <a:cs typeface="Calibri"/>
              </a:rPr>
              <a:t>DISO</a:t>
            </a:r>
            <a:r>
              <a:rPr lang="en-US" sz="4000" spc="-65" dirty="0">
                <a:latin typeface="Calibri"/>
                <a:cs typeface="Calibri"/>
              </a:rPr>
              <a:t>R</a:t>
            </a:r>
            <a:r>
              <a:rPr lang="en-US" sz="4000" dirty="0">
                <a:latin typeface="Calibri"/>
                <a:cs typeface="Calibri"/>
              </a:rPr>
              <a:t>DE</a:t>
            </a:r>
            <a:r>
              <a:rPr lang="en-US" sz="4000" spc="-50" dirty="0">
                <a:latin typeface="Calibri"/>
                <a:cs typeface="Calibri"/>
              </a:rPr>
              <a:t>R</a:t>
            </a:r>
            <a:r>
              <a:rPr lang="en-US" sz="4000" spc="-15" dirty="0">
                <a:latin typeface="Calibri"/>
                <a:cs typeface="Calibri"/>
              </a:rPr>
              <a:t>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265" y="1532557"/>
            <a:ext cx="8130136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CA" sz="2000" spc="-15" dirty="0">
                <a:cs typeface="Calibri"/>
              </a:rPr>
              <a:t>There are a </a:t>
            </a:r>
            <a:r>
              <a:rPr sz="2000" spc="-60" dirty="0">
                <a:cs typeface="Calibri"/>
              </a:rPr>
              <a:t>r</a:t>
            </a:r>
            <a:r>
              <a:rPr sz="2000" spc="-15" dirty="0">
                <a:cs typeface="Calibri"/>
              </a:rPr>
              <a:t>an</a:t>
            </a:r>
            <a:r>
              <a:rPr sz="2000" spc="-40" dirty="0">
                <a:cs typeface="Calibri"/>
              </a:rPr>
              <a:t>g</a:t>
            </a:r>
            <a:r>
              <a:rPr sz="2000" spc="-15" dirty="0">
                <a:cs typeface="Calibri"/>
              </a:rPr>
              <a:t>e</a:t>
            </a:r>
            <a:r>
              <a:rPr sz="2000" dirty="0">
                <a:cs typeface="Calibri"/>
              </a:rPr>
              <a:t> </a:t>
            </a:r>
            <a:r>
              <a:rPr sz="2000" spc="-5" dirty="0">
                <a:cs typeface="Calibri"/>
              </a:rPr>
              <a:t>o</a:t>
            </a:r>
            <a:r>
              <a:rPr sz="2000" spc="-10" dirty="0">
                <a:cs typeface="Calibri"/>
              </a:rPr>
              <a:t>f</a:t>
            </a:r>
            <a:r>
              <a:rPr sz="2000" spc="5" dirty="0">
                <a:cs typeface="Calibri"/>
              </a:rPr>
              <a:t> </a:t>
            </a:r>
            <a:r>
              <a:rPr lang="en-CA" sz="2000" spc="5" dirty="0">
                <a:cs typeface="Calibri"/>
              </a:rPr>
              <a:t>mental </a:t>
            </a:r>
            <a:r>
              <a:rPr sz="2000" spc="-15" dirty="0">
                <a:cs typeface="Calibri"/>
              </a:rPr>
              <a:t>dis</a:t>
            </a:r>
            <a:r>
              <a:rPr sz="2000" spc="-5" dirty="0">
                <a:cs typeface="Calibri"/>
              </a:rPr>
              <a:t>o</a:t>
            </a:r>
            <a:r>
              <a:rPr sz="2000" spc="-35" dirty="0">
                <a:cs typeface="Calibri"/>
              </a:rPr>
              <a:t>r</a:t>
            </a:r>
            <a:r>
              <a:rPr sz="2000" spc="-20" dirty="0">
                <a:cs typeface="Calibri"/>
              </a:rPr>
              <a:t>de</a:t>
            </a:r>
            <a:r>
              <a:rPr sz="2000" spc="-45" dirty="0">
                <a:cs typeface="Calibri"/>
              </a:rPr>
              <a:t>r</a:t>
            </a:r>
            <a:r>
              <a:rPr sz="2000" spc="-10" dirty="0">
                <a:cs typeface="Calibri"/>
              </a:rPr>
              <a:t>s</a:t>
            </a:r>
            <a:r>
              <a:rPr sz="2000" spc="-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–</a:t>
            </a:r>
            <a:r>
              <a:rPr sz="2000" spc="5" dirty="0">
                <a:cs typeface="Calibri"/>
              </a:rPr>
              <a:t> </a:t>
            </a:r>
            <a:r>
              <a:rPr lang="en-CA" sz="2000" spc="5" dirty="0">
                <a:cs typeface="Calibri"/>
              </a:rPr>
              <a:t>they </a:t>
            </a:r>
            <a:r>
              <a:rPr sz="2000" spc="-25" dirty="0">
                <a:cs typeface="Calibri"/>
              </a:rPr>
              <a:t>a</a:t>
            </a:r>
            <a:r>
              <a:rPr sz="2000" spc="-35" dirty="0">
                <a:cs typeface="Calibri"/>
              </a:rPr>
              <a:t>f</a:t>
            </a:r>
            <a:r>
              <a:rPr sz="2000" spc="-70" dirty="0">
                <a:cs typeface="Calibri"/>
              </a:rPr>
              <a:t>f</a:t>
            </a:r>
            <a:r>
              <a:rPr sz="2000" spc="-15" dirty="0">
                <a:cs typeface="Calibri"/>
              </a:rPr>
              <a:t>ec</a:t>
            </a:r>
            <a:r>
              <a:rPr sz="2000" spc="-25" dirty="0">
                <a:cs typeface="Calibri"/>
              </a:rPr>
              <a:t>t</a:t>
            </a:r>
            <a:r>
              <a:rPr sz="2000" spc="1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the</a:t>
            </a:r>
            <a:r>
              <a:rPr sz="2000" spc="-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emotiona</a:t>
            </a:r>
            <a:r>
              <a:rPr sz="2000" dirty="0">
                <a:cs typeface="Calibri"/>
              </a:rPr>
              <a:t>l</a:t>
            </a:r>
            <a:r>
              <a:rPr lang="en-US" sz="2000" dirty="0">
                <a:cs typeface="Calibri"/>
              </a:rPr>
              <a:t>, psychological, and physical well- being </a:t>
            </a:r>
            <a:r>
              <a:rPr sz="2000" spc="-10" dirty="0">
                <a:cs typeface="Calibri"/>
              </a:rPr>
              <a:t>of</a:t>
            </a:r>
            <a:r>
              <a:rPr sz="2000" spc="-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an</a:t>
            </a:r>
            <a:r>
              <a:rPr sz="2000" spc="-10" dirty="0">
                <a:cs typeface="Calibri"/>
              </a:rPr>
              <a:t> individual,</a:t>
            </a:r>
            <a:r>
              <a:rPr sz="2000" spc="-60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mar</a:t>
            </a:r>
            <a:r>
              <a:rPr sz="2000" spc="-85" dirty="0">
                <a:cs typeface="Calibri"/>
              </a:rPr>
              <a:t>k</a:t>
            </a:r>
            <a:r>
              <a:rPr sz="2000" spc="-15" dirty="0">
                <a:cs typeface="Calibri"/>
              </a:rPr>
              <a:t>ed</a:t>
            </a:r>
            <a:r>
              <a:rPr sz="2000" spc="10" dirty="0">
                <a:cs typeface="Calibri"/>
              </a:rPr>
              <a:t> </a:t>
            </a:r>
            <a:r>
              <a:rPr sz="2000" spc="-30" dirty="0">
                <a:cs typeface="Calibri"/>
              </a:rPr>
              <a:t>b</a:t>
            </a:r>
            <a:r>
              <a:rPr sz="2000" spc="-10" dirty="0">
                <a:cs typeface="Calibri"/>
              </a:rPr>
              <a:t>y</a:t>
            </a:r>
            <a:r>
              <a:rPr sz="2000" spc="-5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di</a:t>
            </a:r>
            <a:r>
              <a:rPr sz="2000" spc="-30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turbance</a:t>
            </a:r>
            <a:r>
              <a:rPr lang="en-US" sz="2000" spc="-10" dirty="0">
                <a:cs typeface="Calibri"/>
              </a:rPr>
              <a:t>s</a:t>
            </a:r>
            <a:r>
              <a:rPr sz="2000" spc="-10" dirty="0">
                <a:cs typeface="Calibri"/>
              </a:rPr>
              <a:t> in</a:t>
            </a:r>
            <a:r>
              <a:rPr sz="2000" spc="-15" dirty="0">
                <a:cs typeface="Calibri"/>
              </a:rPr>
              <a:t> thoug</a:t>
            </a:r>
            <a:r>
              <a:rPr sz="2000" spc="-45" dirty="0">
                <a:cs typeface="Calibri"/>
              </a:rPr>
              <a:t>h</a:t>
            </a:r>
            <a:r>
              <a:rPr sz="2000" spc="-10" dirty="0">
                <a:cs typeface="Calibri"/>
              </a:rPr>
              <a:t>ts,</a:t>
            </a:r>
            <a:r>
              <a:rPr sz="2000" spc="10" dirty="0">
                <a:cs typeface="Calibri"/>
              </a:rPr>
              <a:t> </a:t>
            </a:r>
            <a:r>
              <a:rPr sz="2000" spc="-70" dirty="0">
                <a:cs typeface="Calibri"/>
              </a:rPr>
              <a:t>f</a:t>
            </a:r>
            <a:r>
              <a:rPr sz="2000" spc="-10" dirty="0">
                <a:cs typeface="Calibri"/>
              </a:rPr>
              <a:t>eelin</a:t>
            </a:r>
            <a:r>
              <a:rPr sz="2000" spc="-25" dirty="0">
                <a:cs typeface="Calibri"/>
              </a:rPr>
              <a:t>g</a:t>
            </a:r>
            <a:r>
              <a:rPr sz="2000" spc="-10" dirty="0">
                <a:cs typeface="Calibri"/>
              </a:rPr>
              <a:t>s</a:t>
            </a:r>
            <a:r>
              <a:rPr lang="en-US" sz="2000" spc="-10" dirty="0">
                <a:cs typeface="Calibri"/>
              </a:rPr>
              <a:t>,</a:t>
            </a:r>
            <a:r>
              <a:rPr sz="2000" spc="20" dirty="0">
                <a:cs typeface="Calibri"/>
              </a:rPr>
              <a:t> </a:t>
            </a:r>
            <a:r>
              <a:rPr sz="2000" spc="-15" dirty="0">
                <a:cs typeface="Calibri"/>
              </a:rPr>
              <a:t>and</a:t>
            </a:r>
            <a:r>
              <a:rPr sz="2000" spc="-5" dirty="0">
                <a:cs typeface="Calibri"/>
              </a:rPr>
              <a:t> </a:t>
            </a:r>
            <a:r>
              <a:rPr sz="2000" spc="-20" dirty="0">
                <a:cs typeface="Calibri"/>
              </a:rPr>
              <a:t>pe</a:t>
            </a:r>
            <a:r>
              <a:rPr sz="2000" spc="-50" dirty="0">
                <a:cs typeface="Calibri"/>
              </a:rPr>
              <a:t>r</a:t>
            </a:r>
            <a:r>
              <a:rPr sz="2000" spc="-15" dirty="0">
                <a:cs typeface="Calibri"/>
              </a:rPr>
              <a:t>ce</a:t>
            </a:r>
            <a:r>
              <a:rPr sz="2000" spc="-35" dirty="0">
                <a:cs typeface="Calibri"/>
              </a:rPr>
              <a:t>p</a:t>
            </a:r>
            <a:r>
              <a:rPr sz="2000" spc="-10" dirty="0">
                <a:cs typeface="Calibri"/>
              </a:rPr>
              <a:t>tions th</a:t>
            </a:r>
            <a:r>
              <a:rPr sz="2000" spc="-45" dirty="0">
                <a:cs typeface="Calibri"/>
              </a:rPr>
              <a:t>a</a:t>
            </a:r>
            <a:r>
              <a:rPr sz="2000" spc="-10" dirty="0">
                <a:cs typeface="Calibri"/>
              </a:rPr>
              <a:t>t</a:t>
            </a:r>
            <a:r>
              <a:rPr sz="2000" spc="-5" dirty="0">
                <a:cs typeface="Calibri"/>
              </a:rPr>
              <a:t> </a:t>
            </a:r>
            <a:r>
              <a:rPr lang="en-CA" sz="2000" spc="-5" dirty="0">
                <a:cs typeface="Calibri"/>
              </a:rPr>
              <a:t>are </a:t>
            </a:r>
            <a:r>
              <a:rPr sz="2000" b="1" spc="-10" dirty="0">
                <a:cs typeface="Calibri"/>
              </a:rPr>
              <a:t>s</a:t>
            </a:r>
            <a:r>
              <a:rPr sz="2000" b="1" spc="-30" dirty="0">
                <a:cs typeface="Calibri"/>
              </a:rPr>
              <a:t>e</a:t>
            </a:r>
            <a:r>
              <a:rPr sz="2000" b="1" spc="-35" dirty="0">
                <a:cs typeface="Calibri"/>
              </a:rPr>
              <a:t>v</a:t>
            </a:r>
            <a:r>
              <a:rPr sz="2000" b="1" spc="-20" dirty="0">
                <a:cs typeface="Calibri"/>
              </a:rPr>
              <a:t>e</a:t>
            </a:r>
            <a:r>
              <a:rPr sz="2000" b="1" spc="-40" dirty="0">
                <a:cs typeface="Calibri"/>
              </a:rPr>
              <a:t>r</a:t>
            </a:r>
            <a:r>
              <a:rPr sz="2000" b="1" spc="-15" dirty="0">
                <a:cs typeface="Calibri"/>
              </a:rPr>
              <a:t>e</a:t>
            </a:r>
            <a:r>
              <a:rPr sz="2000" b="1" spc="40" dirty="0">
                <a:cs typeface="Calibri"/>
              </a:rPr>
              <a:t> </a:t>
            </a:r>
            <a:r>
              <a:rPr sz="2000" b="1" spc="-20" dirty="0">
                <a:cs typeface="Calibri"/>
              </a:rPr>
              <a:t>en</a:t>
            </a:r>
            <a:r>
              <a:rPr sz="2000" b="1" spc="-25" dirty="0">
                <a:cs typeface="Calibri"/>
              </a:rPr>
              <a:t>o</a:t>
            </a:r>
            <a:r>
              <a:rPr sz="2000" b="1" spc="-15" dirty="0">
                <a:cs typeface="Calibri"/>
              </a:rPr>
              <a:t>ugh</a:t>
            </a:r>
            <a:r>
              <a:rPr sz="2000" b="1" spc="-5" dirty="0">
                <a:cs typeface="Calibri"/>
              </a:rPr>
              <a:t> </a:t>
            </a:r>
            <a:r>
              <a:rPr sz="2000" b="1" spc="-40" dirty="0">
                <a:cs typeface="Calibri"/>
              </a:rPr>
              <a:t>t</a:t>
            </a:r>
            <a:r>
              <a:rPr sz="2000" b="1" spc="-15" dirty="0">
                <a:cs typeface="Calibri"/>
              </a:rPr>
              <a:t>o</a:t>
            </a:r>
            <a:r>
              <a:rPr sz="2000" b="1" spc="20" dirty="0">
                <a:cs typeface="Calibri"/>
              </a:rPr>
              <a:t> </a:t>
            </a:r>
            <a:r>
              <a:rPr sz="2000" b="1" spc="-35" dirty="0">
                <a:cs typeface="Calibri"/>
              </a:rPr>
              <a:t>a</a:t>
            </a:r>
            <a:r>
              <a:rPr sz="2000" b="1" spc="-15" dirty="0">
                <a:cs typeface="Calibri"/>
              </a:rPr>
              <a:t>f</a:t>
            </a:r>
            <a:r>
              <a:rPr sz="2000" b="1" spc="-45" dirty="0">
                <a:cs typeface="Calibri"/>
              </a:rPr>
              <a:t>f</a:t>
            </a:r>
            <a:r>
              <a:rPr sz="2000" b="1" spc="-20" dirty="0">
                <a:cs typeface="Calibri"/>
              </a:rPr>
              <a:t>ec</a:t>
            </a:r>
            <a:r>
              <a:rPr sz="2000" b="1" spc="-10" dirty="0">
                <a:cs typeface="Calibri"/>
              </a:rPr>
              <a:t>t</a:t>
            </a:r>
            <a:r>
              <a:rPr sz="2000" b="1" spc="30" dirty="0">
                <a:cs typeface="Calibri"/>
              </a:rPr>
              <a:t> </a:t>
            </a:r>
            <a:r>
              <a:rPr sz="2000" b="1" spc="-15" dirty="0">
                <a:cs typeface="Calibri"/>
              </a:rPr>
              <a:t>d</a:t>
            </a:r>
            <a:r>
              <a:rPr sz="2000" b="1" spc="-60" dirty="0">
                <a:cs typeface="Calibri"/>
              </a:rPr>
              <a:t>a</a:t>
            </a:r>
            <a:r>
              <a:rPr sz="2000" b="1" dirty="0">
                <a:cs typeface="Calibri"/>
              </a:rPr>
              <a:t>y</a:t>
            </a:r>
            <a:r>
              <a:rPr sz="2000" b="1" spc="-15" dirty="0">
                <a:cs typeface="Calibri"/>
              </a:rPr>
              <a:t>-</a:t>
            </a:r>
            <a:r>
              <a:rPr sz="2000" b="1" spc="-40" dirty="0">
                <a:cs typeface="Calibri"/>
              </a:rPr>
              <a:t>t</a:t>
            </a:r>
            <a:r>
              <a:rPr sz="2000" b="1" spc="-20" dirty="0">
                <a:cs typeface="Calibri"/>
              </a:rPr>
              <a:t>o</a:t>
            </a:r>
            <a:r>
              <a:rPr sz="2000" b="1" spc="-10" dirty="0">
                <a:cs typeface="Calibri"/>
              </a:rPr>
              <a:t>-d</a:t>
            </a:r>
            <a:r>
              <a:rPr sz="2000" b="1" spc="-60" dirty="0">
                <a:cs typeface="Calibri"/>
              </a:rPr>
              <a:t>a</a:t>
            </a:r>
            <a:r>
              <a:rPr sz="2000" b="1" spc="-15" dirty="0">
                <a:cs typeface="Calibri"/>
              </a:rPr>
              <a:t>y</a:t>
            </a:r>
            <a:r>
              <a:rPr sz="2000" b="1" spc="15" dirty="0">
                <a:cs typeface="Calibri"/>
              </a:rPr>
              <a:t> </a:t>
            </a:r>
            <a:r>
              <a:rPr sz="2000" b="1" spc="-15" dirty="0">
                <a:cs typeface="Calibri"/>
              </a:rPr>
              <a:t>functio</a:t>
            </a:r>
            <a:r>
              <a:rPr sz="2000" b="1" spc="-10" dirty="0">
                <a:cs typeface="Calibri"/>
              </a:rPr>
              <a:t>ni</a:t>
            </a:r>
            <a:r>
              <a:rPr sz="2000" b="1" spc="-25" dirty="0">
                <a:cs typeface="Calibri"/>
              </a:rPr>
              <a:t>n</a:t>
            </a:r>
            <a:r>
              <a:rPr sz="2000" b="1" spc="-15" dirty="0">
                <a:cs typeface="Calibri"/>
              </a:rPr>
              <a:t>g.</a:t>
            </a:r>
            <a:r>
              <a:rPr lang="en-US" sz="2000" b="1" spc="-15" dirty="0">
                <a:cs typeface="Calibri"/>
              </a:rPr>
              <a:t> </a:t>
            </a:r>
          </a:p>
          <a:p>
            <a:pPr marL="12700" marR="5080">
              <a:lnSpc>
                <a:spcPct val="100000"/>
              </a:lnSpc>
            </a:pPr>
            <a:endParaRPr lang="en-US" sz="2000" b="1" spc="-15" dirty="0"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spc="-15" dirty="0">
                <a:cs typeface="Calibri"/>
              </a:rPr>
              <a:t>Mental disorders are diagnosed by mental health professionals.</a:t>
            </a:r>
          </a:p>
          <a:p>
            <a:pPr marL="12700" marR="5080">
              <a:lnSpc>
                <a:spcPct val="100000"/>
              </a:lnSpc>
            </a:pPr>
            <a:endParaRPr lang="en-US" sz="2000" spc="-15" dirty="0"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spc="-15" dirty="0">
                <a:cs typeface="Calibri"/>
              </a:rPr>
              <a:t>Mental disorders are most often temporary, and best be treated as quickly as possible, and with a proven treatment model.</a:t>
            </a:r>
            <a:endParaRPr sz="2000" dirty="0"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568441"/>
            <a:ext cx="9144000" cy="702310"/>
          </a:xfrm>
          <a:custGeom>
            <a:avLst/>
            <a:gdLst/>
            <a:ahLst/>
            <a:cxnLst/>
            <a:rect l="l" t="t" r="r" b="b"/>
            <a:pathLst>
              <a:path w="9144000" h="702310">
                <a:moveTo>
                  <a:pt x="0" y="701725"/>
                </a:moveTo>
                <a:lnTo>
                  <a:pt x="9144000" y="701725"/>
                </a:lnTo>
                <a:lnTo>
                  <a:pt x="9144000" y="0"/>
                </a:lnTo>
                <a:lnTo>
                  <a:pt x="0" y="0"/>
                </a:lnTo>
                <a:lnTo>
                  <a:pt x="0" y="701725"/>
                </a:lnTo>
                <a:close/>
              </a:path>
            </a:pathLst>
          </a:custGeom>
          <a:solidFill>
            <a:srgbClr val="00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6656" y="5678423"/>
            <a:ext cx="408431" cy="57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503064"/>
            <a:ext cx="8912977" cy="617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r" eaLnBrk="0" hangingPunct="0">
              <a:defRPr/>
            </a:pPr>
            <a:r>
              <a:rPr lang="en-CA" sz="3200" dirty="0"/>
              <a:t>THE MENTAL HEALTH CONTINUUM</a:t>
            </a:r>
            <a:endParaRPr lang="en-CA" sz="32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0663" y="1216025"/>
            <a:ext cx="873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7" y="2236039"/>
            <a:ext cx="7734300" cy="2821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EFB65-8DA6-4E3F-BB6B-49E08BA8B56C}"/>
              </a:ext>
            </a:extLst>
          </p:cNvPr>
          <p:cNvSpPr txBox="1"/>
          <p:nvPr/>
        </p:nvSpPr>
        <p:spPr>
          <a:xfrm>
            <a:off x="625474" y="3646850"/>
            <a:ext cx="7707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Mental Health Continuum Model </a:t>
            </a:r>
            <a:r>
              <a:rPr lang="en-CA" sz="2000" dirty="0"/>
              <a:t>implies a range of possible mental health states, from healthy to ill, and marked by a range of signs or symptoms, as shown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9349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27ED-6E9F-4366-8ADF-783BED39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MENTAL HEALTH CONTINUUM MODEL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66DBDA2-FD05-4AB9-9AB4-190B94F6B8D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/>
          <a:stretch/>
        </p:blipFill>
        <p:spPr>
          <a:xfrm>
            <a:off x="304801" y="914400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438400" y="533400"/>
            <a:ext cx="6362700" cy="7692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r" eaLnBrk="0" hangingPunct="0">
              <a:defRPr/>
            </a:pPr>
            <a:r>
              <a:rPr lang="en-CA" sz="3200" dirty="0">
                <a:latin typeface="+mj-lt"/>
                <a:ea typeface="+mj-ea"/>
                <a:cs typeface="+mj-cs"/>
              </a:rPr>
              <a:t>RISK AND RESILIENCE FACTORS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0663" y="1216025"/>
            <a:ext cx="873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ontent Placeholder 79"/>
          <p:cNvSpPr>
            <a:spLocks noGrp="1"/>
          </p:cNvSpPr>
          <p:nvPr>
            <p:ph idx="1"/>
          </p:nvPr>
        </p:nvSpPr>
        <p:spPr>
          <a:xfrm>
            <a:off x="516021" y="1642712"/>
            <a:ext cx="7840663" cy="412699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The WHO notes that there is no single factor that can explain the occurrence of mental health problems; rather, it is the interaction of many different factors, some of which increase </a:t>
            </a:r>
            <a:r>
              <a:rPr lang="en-US" sz="2000" b="1" dirty="0"/>
              <a:t>risk</a:t>
            </a:r>
            <a:r>
              <a:rPr lang="en-US" sz="2000" dirty="0"/>
              <a:t> and others that foster </a:t>
            </a:r>
            <a:r>
              <a:rPr lang="en-US" sz="2000" b="1" dirty="0"/>
              <a:t>resilience</a:t>
            </a:r>
            <a:r>
              <a:rPr lang="en-US" sz="2000" dirty="0"/>
              <a:t>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1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Biological, psychological and social/ environmental factors work together to foster mental health, or to lead to challenges or even to trigger a mental disorders.  This approach is called the </a:t>
            </a:r>
            <a:r>
              <a:rPr lang="en-US" sz="2000" b="1" i="1" dirty="0"/>
              <a:t>biopsychosocial</a:t>
            </a:r>
            <a:r>
              <a:rPr lang="en-US" sz="2000" dirty="0"/>
              <a:t> model of illness.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People are integrated biopsychosocial entities, and need to be treated in a holistic manner.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800" dirty="0"/>
          </a:p>
          <a:p>
            <a:pPr marL="895350" indent="-895350" eaLnBrk="1" hangingPunct="1">
              <a:spcBef>
                <a:spcPct val="0"/>
              </a:spcBef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4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587542" y="470328"/>
            <a:ext cx="6362700" cy="630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 eaLnBrk="0" hangingPunct="0">
              <a:defRPr/>
            </a:pPr>
            <a:r>
              <a:rPr lang="en-CA" sz="3200" dirty="0">
                <a:latin typeface="+mj-lt"/>
                <a:ea typeface="+mj-ea"/>
                <a:cs typeface="+mj-cs"/>
              </a:rPr>
              <a:t>THE BIOPSYCHOSOCIAL MODEL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0663" y="1216025"/>
            <a:ext cx="873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03698" y="3200400"/>
            <a:ext cx="3335502" cy="2141283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Social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Past Trauma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Family Issues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Lack of social support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Negative life events 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Cultural beliefs</a:t>
            </a:r>
          </a:p>
        </p:txBody>
      </p:sp>
      <p:sp>
        <p:nvSpPr>
          <p:cNvPr id="11" name="Oval 10"/>
          <p:cNvSpPr/>
          <p:nvPr/>
        </p:nvSpPr>
        <p:spPr>
          <a:xfrm>
            <a:off x="2998299" y="1446708"/>
            <a:ext cx="3468943" cy="215099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Psychological</a:t>
            </a:r>
          </a:p>
          <a:p>
            <a:pPr marL="285750" indent="-285750" algn="ctr">
              <a:buFontTx/>
              <a:buChar char="-"/>
              <a:defRPr/>
            </a:pPr>
            <a:r>
              <a:rPr lang="en-US" sz="1600" dirty="0"/>
              <a:t>Attitudes/ beliefs</a:t>
            </a:r>
          </a:p>
          <a:p>
            <a:pPr marL="285750" indent="-285750" algn="ctr">
              <a:buFontTx/>
              <a:buChar char="-"/>
              <a:defRPr/>
            </a:pPr>
            <a:r>
              <a:rPr lang="en-US" sz="1600" dirty="0"/>
              <a:t>Low self-esteem</a:t>
            </a:r>
          </a:p>
          <a:p>
            <a:pPr marL="285750" indent="-285750" algn="ctr">
              <a:buFontTx/>
              <a:buChar char="-"/>
              <a:defRPr/>
            </a:pPr>
            <a:r>
              <a:rPr lang="en-US" sz="1600" dirty="0"/>
              <a:t>Negative thinking</a:t>
            </a:r>
          </a:p>
          <a:p>
            <a:pPr marL="285750" indent="-285750" algn="ctr">
              <a:buFontTx/>
              <a:buChar char="-"/>
              <a:defRPr/>
            </a:pPr>
            <a:r>
              <a:rPr lang="en-US" sz="1600" dirty="0"/>
              <a:t>Helplessness</a:t>
            </a:r>
          </a:p>
          <a:p>
            <a:pPr marL="285750" indent="-285750" algn="ctr">
              <a:buFontTx/>
              <a:buChar char="-"/>
              <a:defRPr/>
            </a:pPr>
            <a:r>
              <a:rPr lang="en-US" sz="1600" dirty="0"/>
              <a:t>Poor coping skills</a:t>
            </a:r>
          </a:p>
        </p:txBody>
      </p:sp>
      <p:sp>
        <p:nvSpPr>
          <p:cNvPr id="12" name="Oval 11"/>
          <p:cNvSpPr/>
          <p:nvPr/>
        </p:nvSpPr>
        <p:spPr>
          <a:xfrm>
            <a:off x="220663" y="3040318"/>
            <a:ext cx="3468943" cy="214128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Biological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Genetic risk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Biochemistry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Physical dysregulation </a:t>
            </a:r>
          </a:p>
          <a:p>
            <a:pPr algn="ctr">
              <a:defRPr/>
            </a:pPr>
            <a:r>
              <a:rPr lang="en-US" sz="1600" dirty="0"/>
              <a:t>(e.g. sleep, diet)</a:t>
            </a:r>
          </a:p>
          <a:p>
            <a:pPr algn="ctr">
              <a:buFontTx/>
              <a:buChar char="-"/>
              <a:defRPr/>
            </a:pPr>
            <a:r>
              <a:rPr lang="en-US" sz="1600" dirty="0"/>
              <a:t> Substances and Drugs</a:t>
            </a:r>
          </a:p>
        </p:txBody>
      </p:sp>
      <p:sp>
        <p:nvSpPr>
          <p:cNvPr id="3" name="Oval 2"/>
          <p:cNvSpPr/>
          <p:nvPr/>
        </p:nvSpPr>
        <p:spPr>
          <a:xfrm>
            <a:off x="3288731" y="5351395"/>
            <a:ext cx="2729585" cy="12909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Mental Health Problems</a:t>
            </a:r>
          </a:p>
        </p:txBody>
      </p:sp>
      <p:sp>
        <p:nvSpPr>
          <p:cNvPr id="4" name="Striped Right Arrow 3"/>
          <p:cNvSpPr/>
          <p:nvPr/>
        </p:nvSpPr>
        <p:spPr>
          <a:xfrm rot="5400000">
            <a:off x="4132263" y="3976322"/>
            <a:ext cx="914400" cy="355822"/>
          </a:xfrm>
          <a:prstGeom prst="stripedRightArrow">
            <a:avLst/>
          </a:prstGeom>
          <a:solidFill>
            <a:schemeClr val="tx1"/>
          </a:solidFill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riped Right Arrow 12"/>
          <p:cNvSpPr/>
          <p:nvPr/>
        </p:nvSpPr>
        <p:spPr>
          <a:xfrm rot="2277422">
            <a:off x="3149231" y="4982639"/>
            <a:ext cx="762194" cy="355822"/>
          </a:xfrm>
          <a:prstGeom prst="stripedRightArrow">
            <a:avLst/>
          </a:prstGeom>
          <a:solidFill>
            <a:schemeClr val="tx1"/>
          </a:solidFill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riped Right Arrow 13"/>
          <p:cNvSpPr/>
          <p:nvPr/>
        </p:nvSpPr>
        <p:spPr>
          <a:xfrm rot="8633481">
            <a:off x="5044842" y="4942094"/>
            <a:ext cx="736114" cy="355822"/>
          </a:xfrm>
          <a:prstGeom prst="stripedRightArrow">
            <a:avLst/>
          </a:prstGeom>
          <a:solidFill>
            <a:schemeClr val="tx1"/>
          </a:solidFill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7233</TotalTime>
  <Words>891</Words>
  <Application>Microsoft Office PowerPoint</Application>
  <PresentationFormat>On-screen Show (4:3)</PresentationFormat>
  <Paragraphs>121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Vapor Trail</vt:lpstr>
      <vt:lpstr>Promoting mental health in an age of uncertainty:   A presentation as part of the  world cbt day 2023</vt:lpstr>
      <vt:lpstr>outline</vt:lpstr>
      <vt:lpstr>WHAT IS  MENTAL HEALTH?</vt:lpstr>
      <vt:lpstr>POOR MENTAL HEALTH</vt:lpstr>
      <vt:lpstr>PowerPoint Presentation</vt:lpstr>
      <vt:lpstr>PowerPoint Presentation</vt:lpstr>
      <vt:lpstr>THE MENTAL HEALTH CONTINUUM MODEL</vt:lpstr>
      <vt:lpstr>PowerPoint Presentation</vt:lpstr>
      <vt:lpstr>PowerPoint Presentation</vt:lpstr>
      <vt:lpstr>Living in a stressful world</vt:lpstr>
      <vt:lpstr>COPING STRATEGIES</vt:lpstr>
      <vt:lpstr>Cognitive behavioural therapy</vt:lpstr>
      <vt:lpstr>Cognitive behavioural therapy</vt:lpstr>
      <vt:lpstr>PowerPoint Presentation</vt:lpstr>
      <vt:lpstr>Questions and discussion</vt:lpstr>
      <vt:lpstr>Potential Questions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Forum .ppt TEMPLATE</dc:title>
  <dc:creator>test</dc:creator>
  <cp:lastModifiedBy>Keith Dobson</cp:lastModifiedBy>
  <cp:revision>357</cp:revision>
  <cp:lastPrinted>2021-11-12T18:17:07Z</cp:lastPrinted>
  <dcterms:created xsi:type="dcterms:W3CDTF">2014-06-03T04:36:41Z</dcterms:created>
  <dcterms:modified xsi:type="dcterms:W3CDTF">2023-01-24T17:45:26Z</dcterms:modified>
</cp:coreProperties>
</file>