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ADAD"/>
    <a:srgbClr val="00979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5" autoAdjust="0"/>
    <p:restoredTop sz="86385" autoAdjust="0"/>
  </p:normalViewPr>
  <p:slideViewPr>
    <p:cSldViewPr snapToGrid="0">
      <p:cViewPr varScale="1">
        <p:scale>
          <a:sx n="91" d="100"/>
          <a:sy n="91" d="100"/>
        </p:scale>
        <p:origin x="120" y="24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E9EA5-0898-4E6A-A59C-DF0DEAEA0BB1}"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45107-2DEB-4760-9E3B-48585C61EC94}" type="slidenum">
              <a:rPr lang="en-US" smtClean="0"/>
              <a:t>‹#›</a:t>
            </a:fld>
            <a:endParaRPr lang="en-US"/>
          </a:p>
        </p:txBody>
      </p:sp>
    </p:spTree>
    <p:extLst>
      <p:ext uri="{BB962C8B-B14F-4D97-AF65-F5344CB8AC3E}">
        <p14:creationId xmlns:p14="http://schemas.microsoft.com/office/powerpoint/2010/main" val="407309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DA68-B431-19D2-30F6-DB60F7F353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29603D-F531-5F13-84D2-1E6EA9A410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40E7F7-3A67-BE09-9398-01156834B38E}"/>
              </a:ext>
            </a:extLst>
          </p:cNvPr>
          <p:cNvSpPr>
            <a:spLocks noGrp="1"/>
          </p:cNvSpPr>
          <p:nvPr>
            <p:ph type="dt" sz="half" idx="10"/>
          </p:nvPr>
        </p:nvSpPr>
        <p:spPr/>
        <p:txBody>
          <a:bodyPr/>
          <a:lstStyle/>
          <a:p>
            <a:fld id="{41D5A7D9-FEF6-4142-BDCE-A554B458AEB6}" type="datetimeFigureOut">
              <a:rPr lang="en-US" smtClean="0"/>
              <a:t>2/6/2024</a:t>
            </a:fld>
            <a:endParaRPr lang="en-US"/>
          </a:p>
        </p:txBody>
      </p:sp>
      <p:sp>
        <p:nvSpPr>
          <p:cNvPr id="5" name="Footer Placeholder 4">
            <a:extLst>
              <a:ext uri="{FF2B5EF4-FFF2-40B4-BE49-F238E27FC236}">
                <a16:creationId xmlns:a16="http://schemas.microsoft.com/office/drawing/2014/main" id="{0BBFE7C0-0B4D-1DFE-5547-97690F5EF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63B40-1D32-B6BA-3A72-F7C7473A0CA0}"/>
              </a:ext>
            </a:extLst>
          </p:cNvPr>
          <p:cNvSpPr>
            <a:spLocks noGrp="1"/>
          </p:cNvSpPr>
          <p:nvPr>
            <p:ph type="sldNum" sz="quarter" idx="12"/>
          </p:nvPr>
        </p:nvSpPr>
        <p:spPr/>
        <p:txBody>
          <a:bodyPr/>
          <a:lstStyle/>
          <a:p>
            <a:fld id="{1D60F468-2617-404D-BD6B-DD3B74397BA0}" type="slidenum">
              <a:rPr lang="en-US" smtClean="0"/>
              <a:t>‹#›</a:t>
            </a:fld>
            <a:endParaRPr lang="en-US"/>
          </a:p>
        </p:txBody>
      </p:sp>
    </p:spTree>
    <p:extLst>
      <p:ext uri="{BB962C8B-B14F-4D97-AF65-F5344CB8AC3E}">
        <p14:creationId xmlns:p14="http://schemas.microsoft.com/office/powerpoint/2010/main" val="222026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3B51-BC02-9E82-09E2-6C2DB8E20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66EE-3FAC-1B92-3462-A053ECCB18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55192-C440-FAE3-961B-B91C105B2EBA}"/>
              </a:ext>
            </a:extLst>
          </p:cNvPr>
          <p:cNvSpPr>
            <a:spLocks noGrp="1"/>
          </p:cNvSpPr>
          <p:nvPr>
            <p:ph type="dt" sz="half" idx="10"/>
          </p:nvPr>
        </p:nvSpPr>
        <p:spPr/>
        <p:txBody>
          <a:bodyPr/>
          <a:lstStyle/>
          <a:p>
            <a:fld id="{41D5A7D9-FEF6-4142-BDCE-A554B458AEB6}" type="datetimeFigureOut">
              <a:rPr lang="en-US" smtClean="0"/>
              <a:t>2/6/2024</a:t>
            </a:fld>
            <a:endParaRPr lang="en-US"/>
          </a:p>
        </p:txBody>
      </p:sp>
      <p:sp>
        <p:nvSpPr>
          <p:cNvPr id="5" name="Footer Placeholder 4">
            <a:extLst>
              <a:ext uri="{FF2B5EF4-FFF2-40B4-BE49-F238E27FC236}">
                <a16:creationId xmlns:a16="http://schemas.microsoft.com/office/drawing/2014/main" id="{461CE0A7-0FD7-F654-F55A-4EA9EFFFC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9EEB3-E044-A27A-03F1-F3672B1958A0}"/>
              </a:ext>
            </a:extLst>
          </p:cNvPr>
          <p:cNvSpPr>
            <a:spLocks noGrp="1"/>
          </p:cNvSpPr>
          <p:nvPr>
            <p:ph type="sldNum" sz="quarter" idx="12"/>
          </p:nvPr>
        </p:nvSpPr>
        <p:spPr/>
        <p:txBody>
          <a:bodyPr/>
          <a:lstStyle/>
          <a:p>
            <a:fld id="{1D60F468-2617-404D-BD6B-DD3B74397BA0}" type="slidenum">
              <a:rPr lang="en-US" smtClean="0"/>
              <a:t>‹#›</a:t>
            </a:fld>
            <a:endParaRPr lang="en-US"/>
          </a:p>
        </p:txBody>
      </p:sp>
    </p:spTree>
    <p:extLst>
      <p:ext uri="{BB962C8B-B14F-4D97-AF65-F5344CB8AC3E}">
        <p14:creationId xmlns:p14="http://schemas.microsoft.com/office/powerpoint/2010/main" val="414338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543778-7131-D918-24DC-962539F140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035BC5-54E9-0112-AC38-EA50A3A831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6443A-EC7E-8B0F-86B0-8D0505B650F4}"/>
              </a:ext>
            </a:extLst>
          </p:cNvPr>
          <p:cNvSpPr>
            <a:spLocks noGrp="1"/>
          </p:cNvSpPr>
          <p:nvPr>
            <p:ph type="dt" sz="half" idx="10"/>
          </p:nvPr>
        </p:nvSpPr>
        <p:spPr/>
        <p:txBody>
          <a:bodyPr/>
          <a:lstStyle/>
          <a:p>
            <a:fld id="{41D5A7D9-FEF6-4142-BDCE-A554B458AEB6}" type="datetimeFigureOut">
              <a:rPr lang="en-US" smtClean="0"/>
              <a:t>2/6/2024</a:t>
            </a:fld>
            <a:endParaRPr lang="en-US"/>
          </a:p>
        </p:txBody>
      </p:sp>
      <p:sp>
        <p:nvSpPr>
          <p:cNvPr id="5" name="Footer Placeholder 4">
            <a:extLst>
              <a:ext uri="{FF2B5EF4-FFF2-40B4-BE49-F238E27FC236}">
                <a16:creationId xmlns:a16="http://schemas.microsoft.com/office/drawing/2014/main" id="{C2059BE9-ED15-66D1-DD64-8590D8DC2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501E2-1984-2F3A-C73E-7FC85F873F1E}"/>
              </a:ext>
            </a:extLst>
          </p:cNvPr>
          <p:cNvSpPr>
            <a:spLocks noGrp="1"/>
          </p:cNvSpPr>
          <p:nvPr>
            <p:ph type="sldNum" sz="quarter" idx="12"/>
          </p:nvPr>
        </p:nvSpPr>
        <p:spPr/>
        <p:txBody>
          <a:bodyPr/>
          <a:lstStyle/>
          <a:p>
            <a:fld id="{1D60F468-2617-404D-BD6B-DD3B74397BA0}" type="slidenum">
              <a:rPr lang="en-US" smtClean="0"/>
              <a:t>‹#›</a:t>
            </a:fld>
            <a:endParaRPr lang="en-US"/>
          </a:p>
        </p:txBody>
      </p:sp>
    </p:spTree>
    <p:extLst>
      <p:ext uri="{BB962C8B-B14F-4D97-AF65-F5344CB8AC3E}">
        <p14:creationId xmlns:p14="http://schemas.microsoft.com/office/powerpoint/2010/main" val="59436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3E47-F312-7014-2B7B-E02DA9A5E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C87D7E-CB08-F0E8-CAA7-2197451AB0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968003-182E-7948-2B4E-D39BAD8D6DDB}"/>
              </a:ext>
            </a:extLst>
          </p:cNvPr>
          <p:cNvSpPr>
            <a:spLocks noGrp="1"/>
          </p:cNvSpPr>
          <p:nvPr>
            <p:ph type="dt" sz="half" idx="10"/>
          </p:nvPr>
        </p:nvSpPr>
        <p:spPr/>
        <p:txBody>
          <a:bodyPr/>
          <a:lstStyle/>
          <a:p>
            <a:fld id="{41D5A7D9-FEF6-4142-BDCE-A554B458AEB6}" type="datetimeFigureOut">
              <a:rPr lang="en-US" smtClean="0"/>
              <a:t>2/6/2024</a:t>
            </a:fld>
            <a:endParaRPr lang="en-US"/>
          </a:p>
        </p:txBody>
      </p:sp>
      <p:sp>
        <p:nvSpPr>
          <p:cNvPr id="5" name="Footer Placeholder 4">
            <a:extLst>
              <a:ext uri="{FF2B5EF4-FFF2-40B4-BE49-F238E27FC236}">
                <a16:creationId xmlns:a16="http://schemas.microsoft.com/office/drawing/2014/main" id="{54C97915-D745-2D53-CF43-A7F4D03A7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B373C-4E7F-8747-CEF1-49E7961A8C36}"/>
              </a:ext>
            </a:extLst>
          </p:cNvPr>
          <p:cNvSpPr>
            <a:spLocks noGrp="1"/>
          </p:cNvSpPr>
          <p:nvPr>
            <p:ph type="sldNum" sz="quarter" idx="12"/>
          </p:nvPr>
        </p:nvSpPr>
        <p:spPr/>
        <p:txBody>
          <a:bodyPr/>
          <a:lstStyle/>
          <a:p>
            <a:fld id="{1D60F468-2617-404D-BD6B-DD3B74397BA0}" type="slidenum">
              <a:rPr lang="en-US" smtClean="0"/>
              <a:t>‹#›</a:t>
            </a:fld>
            <a:endParaRPr lang="en-US"/>
          </a:p>
        </p:txBody>
      </p:sp>
    </p:spTree>
    <p:extLst>
      <p:ext uri="{BB962C8B-B14F-4D97-AF65-F5344CB8AC3E}">
        <p14:creationId xmlns:p14="http://schemas.microsoft.com/office/powerpoint/2010/main" val="357275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7E1C-86D3-51A3-F1E0-3F49E1B9C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8AB206-55D4-8D9D-2F86-3EC9D66B39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71850E-7A2C-7024-3905-9AA8A73C5F84}"/>
              </a:ext>
            </a:extLst>
          </p:cNvPr>
          <p:cNvSpPr>
            <a:spLocks noGrp="1"/>
          </p:cNvSpPr>
          <p:nvPr>
            <p:ph type="dt" sz="half" idx="10"/>
          </p:nvPr>
        </p:nvSpPr>
        <p:spPr/>
        <p:txBody>
          <a:bodyPr/>
          <a:lstStyle/>
          <a:p>
            <a:fld id="{41D5A7D9-FEF6-4142-BDCE-A554B458AEB6}" type="datetimeFigureOut">
              <a:rPr lang="en-US" smtClean="0"/>
              <a:t>2/6/2024</a:t>
            </a:fld>
            <a:endParaRPr lang="en-US"/>
          </a:p>
        </p:txBody>
      </p:sp>
      <p:sp>
        <p:nvSpPr>
          <p:cNvPr id="5" name="Footer Placeholder 4">
            <a:extLst>
              <a:ext uri="{FF2B5EF4-FFF2-40B4-BE49-F238E27FC236}">
                <a16:creationId xmlns:a16="http://schemas.microsoft.com/office/drawing/2014/main" id="{C9D1A012-AC8C-E2AD-610D-22356ED61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88F7D-5ACD-2DB0-88CE-E272BCD6282D}"/>
              </a:ext>
            </a:extLst>
          </p:cNvPr>
          <p:cNvSpPr>
            <a:spLocks noGrp="1"/>
          </p:cNvSpPr>
          <p:nvPr>
            <p:ph type="sldNum" sz="quarter" idx="12"/>
          </p:nvPr>
        </p:nvSpPr>
        <p:spPr/>
        <p:txBody>
          <a:bodyPr/>
          <a:lstStyle/>
          <a:p>
            <a:fld id="{1D60F468-2617-404D-BD6B-DD3B74397BA0}" type="slidenum">
              <a:rPr lang="en-US" smtClean="0"/>
              <a:t>‹#›</a:t>
            </a:fld>
            <a:endParaRPr lang="en-US"/>
          </a:p>
        </p:txBody>
      </p:sp>
    </p:spTree>
    <p:extLst>
      <p:ext uri="{BB962C8B-B14F-4D97-AF65-F5344CB8AC3E}">
        <p14:creationId xmlns:p14="http://schemas.microsoft.com/office/powerpoint/2010/main" val="185132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9BD2-0F48-BB9E-1108-3F6DACB702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99D4C5-6DED-B4A4-752B-A1B75B0CB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23EAA3-0C8A-3846-9FD1-487AB7C5D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9C38FC-1CDC-E3B8-8D5A-4BEDB121BBCF}"/>
              </a:ext>
            </a:extLst>
          </p:cNvPr>
          <p:cNvSpPr>
            <a:spLocks noGrp="1"/>
          </p:cNvSpPr>
          <p:nvPr>
            <p:ph type="dt" sz="half" idx="10"/>
          </p:nvPr>
        </p:nvSpPr>
        <p:spPr/>
        <p:txBody>
          <a:bodyPr/>
          <a:lstStyle/>
          <a:p>
            <a:fld id="{41D5A7D9-FEF6-4142-BDCE-A554B458AEB6}" type="datetimeFigureOut">
              <a:rPr lang="en-US" smtClean="0"/>
              <a:t>2/6/2024</a:t>
            </a:fld>
            <a:endParaRPr lang="en-US"/>
          </a:p>
        </p:txBody>
      </p:sp>
      <p:sp>
        <p:nvSpPr>
          <p:cNvPr id="6" name="Footer Placeholder 5">
            <a:extLst>
              <a:ext uri="{FF2B5EF4-FFF2-40B4-BE49-F238E27FC236}">
                <a16:creationId xmlns:a16="http://schemas.microsoft.com/office/drawing/2014/main" id="{9D42B2FB-8F95-43E1-8C59-1F0F8914D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8ACB2-08C4-A16E-F08B-1184F921BC39}"/>
              </a:ext>
            </a:extLst>
          </p:cNvPr>
          <p:cNvSpPr>
            <a:spLocks noGrp="1"/>
          </p:cNvSpPr>
          <p:nvPr>
            <p:ph type="sldNum" sz="quarter" idx="12"/>
          </p:nvPr>
        </p:nvSpPr>
        <p:spPr/>
        <p:txBody>
          <a:bodyPr/>
          <a:lstStyle/>
          <a:p>
            <a:fld id="{1D60F468-2617-404D-BD6B-DD3B74397BA0}" type="slidenum">
              <a:rPr lang="en-US" smtClean="0"/>
              <a:t>‹#›</a:t>
            </a:fld>
            <a:endParaRPr lang="en-US"/>
          </a:p>
        </p:txBody>
      </p:sp>
    </p:spTree>
    <p:extLst>
      <p:ext uri="{BB962C8B-B14F-4D97-AF65-F5344CB8AC3E}">
        <p14:creationId xmlns:p14="http://schemas.microsoft.com/office/powerpoint/2010/main" val="301304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9915-13D6-E5A7-9CEE-B892C1220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C0FB3A-0158-76C4-CC6C-0358D6D287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78A7EE-D1D1-C8E9-230B-5072462100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1D4862-5F1F-EA3F-0973-F12D3DFA27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B78981-41D0-64A7-52D2-C19683D4D3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38EF5A-974F-EC22-5B93-0251D4B52707}"/>
              </a:ext>
            </a:extLst>
          </p:cNvPr>
          <p:cNvSpPr>
            <a:spLocks noGrp="1"/>
          </p:cNvSpPr>
          <p:nvPr>
            <p:ph type="dt" sz="half" idx="10"/>
          </p:nvPr>
        </p:nvSpPr>
        <p:spPr/>
        <p:txBody>
          <a:bodyPr/>
          <a:lstStyle/>
          <a:p>
            <a:fld id="{41D5A7D9-FEF6-4142-BDCE-A554B458AEB6}" type="datetimeFigureOut">
              <a:rPr lang="en-US" smtClean="0"/>
              <a:t>2/6/2024</a:t>
            </a:fld>
            <a:endParaRPr lang="en-US"/>
          </a:p>
        </p:txBody>
      </p:sp>
      <p:sp>
        <p:nvSpPr>
          <p:cNvPr id="8" name="Footer Placeholder 7">
            <a:extLst>
              <a:ext uri="{FF2B5EF4-FFF2-40B4-BE49-F238E27FC236}">
                <a16:creationId xmlns:a16="http://schemas.microsoft.com/office/drawing/2014/main" id="{44384133-706F-DD5A-09CB-D2AEB006E6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9A94FF-E659-0B25-3D3D-20BDABD419B1}"/>
              </a:ext>
            </a:extLst>
          </p:cNvPr>
          <p:cNvSpPr>
            <a:spLocks noGrp="1"/>
          </p:cNvSpPr>
          <p:nvPr>
            <p:ph type="sldNum" sz="quarter" idx="12"/>
          </p:nvPr>
        </p:nvSpPr>
        <p:spPr/>
        <p:txBody>
          <a:bodyPr/>
          <a:lstStyle/>
          <a:p>
            <a:fld id="{1D60F468-2617-404D-BD6B-DD3B74397BA0}" type="slidenum">
              <a:rPr lang="en-US" smtClean="0"/>
              <a:t>‹#›</a:t>
            </a:fld>
            <a:endParaRPr lang="en-US"/>
          </a:p>
        </p:txBody>
      </p:sp>
    </p:spTree>
    <p:extLst>
      <p:ext uri="{BB962C8B-B14F-4D97-AF65-F5344CB8AC3E}">
        <p14:creationId xmlns:p14="http://schemas.microsoft.com/office/powerpoint/2010/main" val="104289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EBF5-07B2-E3AF-F63C-90539F4707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654C4B-878C-A13E-111B-CC874516DDCB}"/>
              </a:ext>
            </a:extLst>
          </p:cNvPr>
          <p:cNvSpPr>
            <a:spLocks noGrp="1"/>
          </p:cNvSpPr>
          <p:nvPr>
            <p:ph type="dt" sz="half" idx="10"/>
          </p:nvPr>
        </p:nvSpPr>
        <p:spPr/>
        <p:txBody>
          <a:bodyPr/>
          <a:lstStyle/>
          <a:p>
            <a:fld id="{41D5A7D9-FEF6-4142-BDCE-A554B458AEB6}" type="datetimeFigureOut">
              <a:rPr lang="en-US" smtClean="0"/>
              <a:t>2/6/2024</a:t>
            </a:fld>
            <a:endParaRPr lang="en-US"/>
          </a:p>
        </p:txBody>
      </p:sp>
      <p:sp>
        <p:nvSpPr>
          <p:cNvPr id="4" name="Footer Placeholder 3">
            <a:extLst>
              <a:ext uri="{FF2B5EF4-FFF2-40B4-BE49-F238E27FC236}">
                <a16:creationId xmlns:a16="http://schemas.microsoft.com/office/drawing/2014/main" id="{9FFCF243-A692-F200-0984-6EDCC6B33E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DC8EF7-951E-AD2D-94DC-900F5487218F}"/>
              </a:ext>
            </a:extLst>
          </p:cNvPr>
          <p:cNvSpPr>
            <a:spLocks noGrp="1"/>
          </p:cNvSpPr>
          <p:nvPr>
            <p:ph type="sldNum" sz="quarter" idx="12"/>
          </p:nvPr>
        </p:nvSpPr>
        <p:spPr/>
        <p:txBody>
          <a:bodyPr/>
          <a:lstStyle/>
          <a:p>
            <a:fld id="{1D60F468-2617-404D-BD6B-DD3B74397BA0}" type="slidenum">
              <a:rPr lang="en-US" smtClean="0"/>
              <a:t>‹#›</a:t>
            </a:fld>
            <a:endParaRPr lang="en-US"/>
          </a:p>
        </p:txBody>
      </p:sp>
    </p:spTree>
    <p:extLst>
      <p:ext uri="{BB962C8B-B14F-4D97-AF65-F5344CB8AC3E}">
        <p14:creationId xmlns:p14="http://schemas.microsoft.com/office/powerpoint/2010/main" val="3304037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AE8AB1-D3BA-72E2-44E3-CA96CAC2C31A}"/>
              </a:ext>
            </a:extLst>
          </p:cNvPr>
          <p:cNvSpPr>
            <a:spLocks noGrp="1"/>
          </p:cNvSpPr>
          <p:nvPr>
            <p:ph type="dt" sz="half" idx="10"/>
          </p:nvPr>
        </p:nvSpPr>
        <p:spPr/>
        <p:txBody>
          <a:bodyPr/>
          <a:lstStyle/>
          <a:p>
            <a:fld id="{41D5A7D9-FEF6-4142-BDCE-A554B458AEB6}" type="datetimeFigureOut">
              <a:rPr lang="en-US" smtClean="0"/>
              <a:t>2/6/2024</a:t>
            </a:fld>
            <a:endParaRPr lang="en-US"/>
          </a:p>
        </p:txBody>
      </p:sp>
      <p:sp>
        <p:nvSpPr>
          <p:cNvPr id="3" name="Footer Placeholder 2">
            <a:extLst>
              <a:ext uri="{FF2B5EF4-FFF2-40B4-BE49-F238E27FC236}">
                <a16:creationId xmlns:a16="http://schemas.microsoft.com/office/drawing/2014/main" id="{78B82899-EB18-99E9-387A-2A63A6FEC4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E90865-36A5-7F5A-B1DC-62DDB485660A}"/>
              </a:ext>
            </a:extLst>
          </p:cNvPr>
          <p:cNvSpPr>
            <a:spLocks noGrp="1"/>
          </p:cNvSpPr>
          <p:nvPr>
            <p:ph type="sldNum" sz="quarter" idx="12"/>
          </p:nvPr>
        </p:nvSpPr>
        <p:spPr/>
        <p:txBody>
          <a:bodyPr/>
          <a:lstStyle/>
          <a:p>
            <a:fld id="{1D60F468-2617-404D-BD6B-DD3B74397BA0}" type="slidenum">
              <a:rPr lang="en-US" smtClean="0"/>
              <a:t>‹#›</a:t>
            </a:fld>
            <a:endParaRPr lang="en-US"/>
          </a:p>
        </p:txBody>
      </p:sp>
    </p:spTree>
    <p:extLst>
      <p:ext uri="{BB962C8B-B14F-4D97-AF65-F5344CB8AC3E}">
        <p14:creationId xmlns:p14="http://schemas.microsoft.com/office/powerpoint/2010/main" val="35662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1825-006F-0816-EC53-2BBF30B80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12E412-1215-5FBA-7A54-4F3A31A9EE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8A8CF-2C70-9247-7635-C2D84A0510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4C486-0CC1-A838-0542-B086ED55F016}"/>
              </a:ext>
            </a:extLst>
          </p:cNvPr>
          <p:cNvSpPr>
            <a:spLocks noGrp="1"/>
          </p:cNvSpPr>
          <p:nvPr>
            <p:ph type="dt" sz="half" idx="10"/>
          </p:nvPr>
        </p:nvSpPr>
        <p:spPr/>
        <p:txBody>
          <a:bodyPr/>
          <a:lstStyle/>
          <a:p>
            <a:fld id="{41D5A7D9-FEF6-4142-BDCE-A554B458AEB6}" type="datetimeFigureOut">
              <a:rPr lang="en-US" smtClean="0"/>
              <a:t>2/6/2024</a:t>
            </a:fld>
            <a:endParaRPr lang="en-US"/>
          </a:p>
        </p:txBody>
      </p:sp>
      <p:sp>
        <p:nvSpPr>
          <p:cNvPr id="6" name="Footer Placeholder 5">
            <a:extLst>
              <a:ext uri="{FF2B5EF4-FFF2-40B4-BE49-F238E27FC236}">
                <a16:creationId xmlns:a16="http://schemas.microsoft.com/office/drawing/2014/main" id="{E61615E0-4F1A-0E99-E96F-A4682FB8DF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981FB-A443-20C9-884C-BBBBA0E65767}"/>
              </a:ext>
            </a:extLst>
          </p:cNvPr>
          <p:cNvSpPr>
            <a:spLocks noGrp="1"/>
          </p:cNvSpPr>
          <p:nvPr>
            <p:ph type="sldNum" sz="quarter" idx="12"/>
          </p:nvPr>
        </p:nvSpPr>
        <p:spPr/>
        <p:txBody>
          <a:bodyPr/>
          <a:lstStyle/>
          <a:p>
            <a:fld id="{1D60F468-2617-404D-BD6B-DD3B74397BA0}" type="slidenum">
              <a:rPr lang="en-US" smtClean="0"/>
              <a:t>‹#›</a:t>
            </a:fld>
            <a:endParaRPr lang="en-US"/>
          </a:p>
        </p:txBody>
      </p:sp>
    </p:spTree>
    <p:extLst>
      <p:ext uri="{BB962C8B-B14F-4D97-AF65-F5344CB8AC3E}">
        <p14:creationId xmlns:p14="http://schemas.microsoft.com/office/powerpoint/2010/main" val="186944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0B67-2FEF-AB1A-67A5-221A118C9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72FE65-11C2-7781-879A-7E68A036B3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994DD8-7B0E-D9CE-0564-B120386B6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2EBCB-DC01-19FF-15B3-E76ED5B94F28}"/>
              </a:ext>
            </a:extLst>
          </p:cNvPr>
          <p:cNvSpPr>
            <a:spLocks noGrp="1"/>
          </p:cNvSpPr>
          <p:nvPr>
            <p:ph type="dt" sz="half" idx="10"/>
          </p:nvPr>
        </p:nvSpPr>
        <p:spPr/>
        <p:txBody>
          <a:bodyPr/>
          <a:lstStyle/>
          <a:p>
            <a:fld id="{41D5A7D9-FEF6-4142-BDCE-A554B458AEB6}" type="datetimeFigureOut">
              <a:rPr lang="en-US" smtClean="0"/>
              <a:t>2/6/2024</a:t>
            </a:fld>
            <a:endParaRPr lang="en-US"/>
          </a:p>
        </p:txBody>
      </p:sp>
      <p:sp>
        <p:nvSpPr>
          <p:cNvPr id="6" name="Footer Placeholder 5">
            <a:extLst>
              <a:ext uri="{FF2B5EF4-FFF2-40B4-BE49-F238E27FC236}">
                <a16:creationId xmlns:a16="http://schemas.microsoft.com/office/drawing/2014/main" id="{832F40A0-7854-844D-D84B-7883120C7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868B2-037E-7473-7833-62950997F0D9}"/>
              </a:ext>
            </a:extLst>
          </p:cNvPr>
          <p:cNvSpPr>
            <a:spLocks noGrp="1"/>
          </p:cNvSpPr>
          <p:nvPr>
            <p:ph type="sldNum" sz="quarter" idx="12"/>
          </p:nvPr>
        </p:nvSpPr>
        <p:spPr/>
        <p:txBody>
          <a:bodyPr/>
          <a:lstStyle/>
          <a:p>
            <a:fld id="{1D60F468-2617-404D-BD6B-DD3B74397BA0}" type="slidenum">
              <a:rPr lang="en-US" smtClean="0"/>
              <a:t>‹#›</a:t>
            </a:fld>
            <a:endParaRPr lang="en-US"/>
          </a:p>
        </p:txBody>
      </p:sp>
    </p:spTree>
    <p:extLst>
      <p:ext uri="{BB962C8B-B14F-4D97-AF65-F5344CB8AC3E}">
        <p14:creationId xmlns:p14="http://schemas.microsoft.com/office/powerpoint/2010/main" val="88839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1BB3C-1246-23DC-33B7-1CD900FD5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B2571D-DB49-7138-0C89-4F436C3910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41592-592C-DBC5-4538-B97058D3D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5A7D9-FEF6-4142-BDCE-A554B458AEB6}" type="datetimeFigureOut">
              <a:rPr lang="en-US" smtClean="0"/>
              <a:t>2/6/2024</a:t>
            </a:fld>
            <a:endParaRPr lang="en-US"/>
          </a:p>
        </p:txBody>
      </p:sp>
      <p:sp>
        <p:nvSpPr>
          <p:cNvPr id="5" name="Footer Placeholder 4">
            <a:extLst>
              <a:ext uri="{FF2B5EF4-FFF2-40B4-BE49-F238E27FC236}">
                <a16:creationId xmlns:a16="http://schemas.microsoft.com/office/drawing/2014/main" id="{B758C93C-3B0F-AAD1-2C00-8C37CEC34E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CFC4F3-D6EA-5AB5-D323-30BDF2236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0F468-2617-404D-BD6B-DD3B74397BA0}" type="slidenum">
              <a:rPr lang="en-US" smtClean="0"/>
              <a:t>‹#›</a:t>
            </a:fld>
            <a:endParaRPr lang="en-US"/>
          </a:p>
        </p:txBody>
      </p:sp>
    </p:spTree>
    <p:extLst>
      <p:ext uri="{BB962C8B-B14F-4D97-AF65-F5344CB8AC3E}">
        <p14:creationId xmlns:p14="http://schemas.microsoft.com/office/powerpoint/2010/main" val="1156800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mailto:stevec999@earthlink.net" TargetMode="External"/><Relationship Id="rId2" Type="http://schemas.openxmlformats.org/officeDocument/2006/relationships/hyperlink" Target="https://www.abstractscorecard.com/cfp/login/turbo.asp?EventKey=BHPAEIHR"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mailto:emontgomery11516151@gmail.com" TargetMode="External"/><Relationship Id="rId4" Type="http://schemas.openxmlformats.org/officeDocument/2006/relationships/hyperlink" Target="mailto:plynde777979799@gmail.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4F7E1-E6C3-B974-2490-E9D6A5935DC4}"/>
              </a:ext>
            </a:extLst>
          </p:cNvPr>
          <p:cNvSpPr>
            <a:spLocks noGrp="1"/>
          </p:cNvSpPr>
          <p:nvPr>
            <p:ph type="ctrTitle"/>
          </p:nvPr>
        </p:nvSpPr>
        <p:spPr>
          <a:xfrm>
            <a:off x="638881" y="240188"/>
            <a:ext cx="11458044" cy="784648"/>
          </a:xfrm>
        </p:spPr>
        <p:txBody>
          <a:bodyPr anchor="ctr">
            <a:normAutofit/>
          </a:bodyPr>
          <a:lstStyle/>
          <a:p>
            <a:r>
              <a:rPr lang="en-US" sz="4400" b="1" dirty="0"/>
              <a:t>Screenshot Guide</a:t>
            </a:r>
          </a:p>
        </p:txBody>
      </p:sp>
      <p:sp>
        <p:nvSpPr>
          <p:cNvPr id="3" name="Subtitle 2">
            <a:extLst>
              <a:ext uri="{FF2B5EF4-FFF2-40B4-BE49-F238E27FC236}">
                <a16:creationId xmlns:a16="http://schemas.microsoft.com/office/drawing/2014/main" id="{553285AB-DD07-C5D1-2539-47D08A708133}"/>
              </a:ext>
            </a:extLst>
          </p:cNvPr>
          <p:cNvSpPr>
            <a:spLocks noGrp="1"/>
          </p:cNvSpPr>
          <p:nvPr>
            <p:ph type="subTitle" idx="1"/>
          </p:nvPr>
        </p:nvSpPr>
        <p:spPr>
          <a:xfrm>
            <a:off x="638881" y="875899"/>
            <a:ext cx="11553119" cy="636230"/>
          </a:xfrm>
        </p:spPr>
        <p:txBody>
          <a:bodyPr anchor="ctr">
            <a:normAutofit fontScale="40000" lnSpcReduction="20000"/>
          </a:bodyPr>
          <a:lstStyle/>
          <a:p>
            <a:endParaRPr lang="en-US" dirty="0"/>
          </a:p>
          <a:p>
            <a:r>
              <a:rPr lang="en-US" sz="5800" b="1" dirty="0"/>
              <a:t>How to Submit an Abstract </a:t>
            </a:r>
          </a:p>
        </p:txBody>
      </p:sp>
      <p:sp>
        <p:nvSpPr>
          <p:cNvPr id="1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EF59B67-76FD-292C-BFDC-D96853ED2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685" y="2012260"/>
            <a:ext cx="8874492" cy="924426"/>
          </a:xfrm>
          <a:prstGeom prst="rect">
            <a:avLst/>
          </a:prstGeom>
        </p:spPr>
      </p:pic>
      <p:pic>
        <p:nvPicPr>
          <p:cNvPr id="15" name="Picture 14">
            <a:extLst>
              <a:ext uri="{FF2B5EF4-FFF2-40B4-BE49-F238E27FC236}">
                <a16:creationId xmlns:a16="http://schemas.microsoft.com/office/drawing/2014/main" id="{69C2F8CD-043D-7A14-EABD-01631DF67A0D}"/>
              </a:ext>
            </a:extLst>
          </p:cNvPr>
          <p:cNvPicPr>
            <a:picLocks noChangeAspect="1"/>
          </p:cNvPicPr>
          <p:nvPr/>
        </p:nvPicPr>
        <p:blipFill rotWithShape="1">
          <a:blip r:embed="rId3"/>
          <a:srcRect l="16078" t="48311" r="18557" b="18473"/>
          <a:stretch/>
        </p:blipFill>
        <p:spPr>
          <a:xfrm>
            <a:off x="2762451" y="3089709"/>
            <a:ext cx="7421077" cy="2781702"/>
          </a:xfrm>
          <a:prstGeom prst="rect">
            <a:avLst/>
          </a:prstGeom>
        </p:spPr>
      </p:pic>
      <p:sp>
        <p:nvSpPr>
          <p:cNvPr id="16" name="TextBox 15">
            <a:extLst>
              <a:ext uri="{FF2B5EF4-FFF2-40B4-BE49-F238E27FC236}">
                <a16:creationId xmlns:a16="http://schemas.microsoft.com/office/drawing/2014/main" id="{4378E06D-CE9C-25BD-4AB2-F170C741B422}"/>
              </a:ext>
            </a:extLst>
          </p:cNvPr>
          <p:cNvSpPr txBox="1"/>
          <p:nvPr/>
        </p:nvSpPr>
        <p:spPr>
          <a:xfrm>
            <a:off x="1838425" y="4111228"/>
            <a:ext cx="2165684" cy="830997"/>
          </a:xfrm>
          <a:prstGeom prst="rect">
            <a:avLst/>
          </a:prstGeom>
          <a:noFill/>
        </p:spPr>
        <p:txBody>
          <a:bodyPr wrap="square" rtlCol="0">
            <a:spAutoFit/>
          </a:bodyPr>
          <a:lstStyle/>
          <a:p>
            <a:r>
              <a:rPr lang="en-US" sz="1200" b="1" dirty="0"/>
              <a:t>When you see the abstract submittal portal, you will see an option for New Users on the left. Click Join Now.  </a:t>
            </a:r>
          </a:p>
        </p:txBody>
      </p:sp>
      <p:sp>
        <p:nvSpPr>
          <p:cNvPr id="17" name="Arrow: Right 16">
            <a:extLst>
              <a:ext uri="{FF2B5EF4-FFF2-40B4-BE49-F238E27FC236}">
                <a16:creationId xmlns:a16="http://schemas.microsoft.com/office/drawing/2014/main" id="{D58ACFD6-3517-B506-2065-F8A730581BED}"/>
              </a:ext>
            </a:extLst>
          </p:cNvPr>
          <p:cNvSpPr/>
          <p:nvPr/>
        </p:nvSpPr>
        <p:spPr>
          <a:xfrm>
            <a:off x="2541069" y="5130265"/>
            <a:ext cx="978408" cy="484632"/>
          </a:xfrm>
          <a:prstGeom prst="rightArrow">
            <a:avLst/>
          </a:prstGeom>
          <a:solidFill>
            <a:srgbClr val="009797"/>
          </a:solidFill>
          <a:ln>
            <a:solidFill>
              <a:srgbClr val="33A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ADAD"/>
              </a:solidFill>
            </a:endParaRPr>
          </a:p>
        </p:txBody>
      </p:sp>
    </p:spTree>
    <p:extLst>
      <p:ext uri="{BB962C8B-B14F-4D97-AF65-F5344CB8AC3E}">
        <p14:creationId xmlns:p14="http://schemas.microsoft.com/office/powerpoint/2010/main" val="1768880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EB042-5A9E-E9F2-C36B-B1D53413ECA2}"/>
              </a:ext>
            </a:extLst>
          </p:cNvPr>
          <p:cNvSpPr>
            <a:spLocks noGrp="1"/>
          </p:cNvSpPr>
          <p:nvPr>
            <p:ph type="title"/>
          </p:nvPr>
        </p:nvSpPr>
        <p:spPr>
          <a:xfrm>
            <a:off x="325821" y="252248"/>
            <a:ext cx="11519337" cy="809297"/>
          </a:xfrm>
        </p:spPr>
        <p:txBody>
          <a:bodyPr>
            <a:noAutofit/>
          </a:bodyPr>
          <a:lstStyle/>
          <a:p>
            <a:r>
              <a:rPr lang="en-US" sz="3600" b="1" dirty="0">
                <a:solidFill>
                  <a:srgbClr val="33ADAD"/>
                </a:solidFill>
              </a:rPr>
              <a:t>  Individual Abstracts and How to Request Information              			  From Collaborating Presenters </a:t>
            </a:r>
          </a:p>
        </p:txBody>
      </p:sp>
      <p:sp>
        <p:nvSpPr>
          <p:cNvPr id="3" name="TextBox 2">
            <a:extLst>
              <a:ext uri="{FF2B5EF4-FFF2-40B4-BE49-F238E27FC236}">
                <a16:creationId xmlns:a16="http://schemas.microsoft.com/office/drawing/2014/main" id="{C0C45972-59F4-8D43-A196-A7D86DEB91D2}"/>
              </a:ext>
            </a:extLst>
          </p:cNvPr>
          <p:cNvSpPr txBox="1"/>
          <p:nvPr/>
        </p:nvSpPr>
        <p:spPr>
          <a:xfrm>
            <a:off x="683172" y="1513491"/>
            <a:ext cx="4056994" cy="1477328"/>
          </a:xfrm>
          <a:prstGeom prst="rect">
            <a:avLst/>
          </a:prstGeom>
          <a:noFill/>
        </p:spPr>
        <p:txBody>
          <a:bodyPr wrap="square" rtlCol="0">
            <a:spAutoFit/>
          </a:bodyPr>
          <a:lstStyle/>
          <a:p>
            <a:r>
              <a:rPr lang="en-US" b="1" dirty="0">
                <a:solidFill>
                  <a:srgbClr val="33ADAD"/>
                </a:solidFill>
              </a:rPr>
              <a:t>Note: If you choose to “invite” individual Panelists or Co-authors to edit their profile, make sure their e-mail is correct and click the green “invite” button as noted in the slide. </a:t>
            </a:r>
          </a:p>
        </p:txBody>
      </p:sp>
      <p:pic>
        <p:nvPicPr>
          <p:cNvPr id="5" name="Picture 4">
            <a:extLst>
              <a:ext uri="{FF2B5EF4-FFF2-40B4-BE49-F238E27FC236}">
                <a16:creationId xmlns:a16="http://schemas.microsoft.com/office/drawing/2014/main" id="{FFF7CF69-C953-B568-0867-76E08B33375B}"/>
              </a:ext>
            </a:extLst>
          </p:cNvPr>
          <p:cNvPicPr>
            <a:picLocks noChangeAspect="1"/>
          </p:cNvPicPr>
          <p:nvPr/>
        </p:nvPicPr>
        <p:blipFill rotWithShape="1">
          <a:blip r:embed="rId2"/>
          <a:srcRect l="27328" t="29885" r="26380" b="10345"/>
          <a:stretch/>
        </p:blipFill>
        <p:spPr>
          <a:xfrm>
            <a:off x="451944" y="2990820"/>
            <a:ext cx="4824249" cy="3831888"/>
          </a:xfrm>
          <a:prstGeom prst="rect">
            <a:avLst/>
          </a:prstGeom>
        </p:spPr>
      </p:pic>
      <p:sp>
        <p:nvSpPr>
          <p:cNvPr id="6" name="TextBox 5">
            <a:extLst>
              <a:ext uri="{FF2B5EF4-FFF2-40B4-BE49-F238E27FC236}">
                <a16:creationId xmlns:a16="http://schemas.microsoft.com/office/drawing/2014/main" id="{14527E96-EA9F-789B-F8B0-2BAB97A569A2}"/>
              </a:ext>
            </a:extLst>
          </p:cNvPr>
          <p:cNvSpPr txBox="1"/>
          <p:nvPr/>
        </p:nvSpPr>
        <p:spPr>
          <a:xfrm>
            <a:off x="6369269" y="1513492"/>
            <a:ext cx="5002924" cy="1169551"/>
          </a:xfrm>
          <a:prstGeom prst="rect">
            <a:avLst/>
          </a:prstGeom>
          <a:noFill/>
        </p:spPr>
        <p:txBody>
          <a:bodyPr wrap="square" rtlCol="0">
            <a:spAutoFit/>
          </a:bodyPr>
          <a:lstStyle/>
          <a:p>
            <a:r>
              <a:rPr lang="en-US" sz="1400" dirty="0">
                <a:solidFill>
                  <a:srgbClr val="33ADAD"/>
                </a:solidFill>
              </a:rPr>
              <a:t>Your co-author/panelist will receive an email like this requesting that they take action to complete the information required. They must click </a:t>
            </a:r>
            <a:r>
              <a:rPr lang="en-US" sz="1400" b="1" i="1" dirty="0">
                <a:solidFill>
                  <a:srgbClr val="33ADAD"/>
                </a:solidFill>
              </a:rPr>
              <a:t>“Click here to log in to the Call for Submissions system at any time to compl</a:t>
            </a:r>
            <a:r>
              <a:rPr lang="en-US" sz="1400" b="1" dirty="0">
                <a:solidFill>
                  <a:srgbClr val="33ADAD"/>
                </a:solidFill>
              </a:rPr>
              <a:t>ete</a:t>
            </a:r>
            <a:r>
              <a:rPr lang="en-US" sz="1400" dirty="0">
                <a:solidFill>
                  <a:srgbClr val="33ADAD"/>
                </a:solidFill>
              </a:rPr>
              <a:t> </a:t>
            </a:r>
            <a:r>
              <a:rPr lang="en-US" sz="1400" b="1" i="1" dirty="0">
                <a:solidFill>
                  <a:srgbClr val="33ADAD"/>
                </a:solidFill>
              </a:rPr>
              <a:t>this task.” </a:t>
            </a:r>
            <a:r>
              <a:rPr lang="en-US" sz="1400" dirty="0">
                <a:solidFill>
                  <a:srgbClr val="33ADAD"/>
                </a:solidFill>
              </a:rPr>
              <a:t>to follow the link to complete the  required information. </a:t>
            </a:r>
          </a:p>
        </p:txBody>
      </p:sp>
      <p:pic>
        <p:nvPicPr>
          <p:cNvPr id="12" name="Picture 11">
            <a:extLst>
              <a:ext uri="{FF2B5EF4-FFF2-40B4-BE49-F238E27FC236}">
                <a16:creationId xmlns:a16="http://schemas.microsoft.com/office/drawing/2014/main" id="{D19FBE61-4D76-1EB6-75EE-70973EAE6A89}"/>
              </a:ext>
            </a:extLst>
          </p:cNvPr>
          <p:cNvPicPr>
            <a:picLocks noChangeAspect="1"/>
          </p:cNvPicPr>
          <p:nvPr/>
        </p:nvPicPr>
        <p:blipFill rotWithShape="1">
          <a:blip r:embed="rId3"/>
          <a:srcRect l="29828" t="35313" r="34397" b="8812"/>
          <a:stretch/>
        </p:blipFill>
        <p:spPr>
          <a:xfrm>
            <a:off x="6442842" y="2683043"/>
            <a:ext cx="4361793" cy="3831888"/>
          </a:xfrm>
          <a:prstGeom prst="rect">
            <a:avLst/>
          </a:prstGeom>
        </p:spPr>
      </p:pic>
    </p:spTree>
    <p:extLst>
      <p:ext uri="{BB962C8B-B14F-4D97-AF65-F5344CB8AC3E}">
        <p14:creationId xmlns:p14="http://schemas.microsoft.com/office/powerpoint/2010/main" val="156480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DF21F4-BE91-74BE-9FA3-A08A8F378DC4}"/>
              </a:ext>
            </a:extLst>
          </p:cNvPr>
          <p:cNvSpPr txBox="1"/>
          <p:nvPr/>
        </p:nvSpPr>
        <p:spPr>
          <a:xfrm>
            <a:off x="483475" y="441435"/>
            <a:ext cx="3415863" cy="3724096"/>
          </a:xfrm>
          <a:prstGeom prst="rect">
            <a:avLst/>
          </a:prstGeom>
          <a:noFill/>
          <a:ln w="19050">
            <a:solidFill>
              <a:srgbClr val="33ADAD"/>
            </a:solidFill>
          </a:ln>
        </p:spPr>
        <p:txBody>
          <a:bodyPr wrap="square" rtlCol="0">
            <a:spAutoFit/>
          </a:bodyPr>
          <a:lstStyle/>
          <a:p>
            <a:r>
              <a:rPr lang="en-US" sz="2000" b="1" dirty="0">
                <a:solidFill>
                  <a:srgbClr val="33ADAD"/>
                </a:solidFill>
              </a:rPr>
              <a:t>Information Required: </a:t>
            </a:r>
          </a:p>
          <a:p>
            <a:pPr marL="285750" indent="-285750">
              <a:buFont typeface="Arial" panose="020B0604020202020204" pitchFamily="34" charset="0"/>
              <a:buChar char="•"/>
            </a:pPr>
            <a:r>
              <a:rPr lang="en-US" sz="2000" dirty="0">
                <a:solidFill>
                  <a:srgbClr val="33ADAD"/>
                </a:solidFill>
              </a:rPr>
              <a:t>Title </a:t>
            </a:r>
          </a:p>
          <a:p>
            <a:pPr marL="285750" indent="-285750">
              <a:buFont typeface="Arial" panose="020B0604020202020204" pitchFamily="34" charset="0"/>
              <a:buChar char="•"/>
            </a:pPr>
            <a:r>
              <a:rPr lang="en-US" sz="2000" dirty="0">
                <a:solidFill>
                  <a:srgbClr val="33ADAD"/>
                </a:solidFill>
              </a:rPr>
              <a:t>Keywords (at least 1, up to 3) </a:t>
            </a:r>
          </a:p>
          <a:p>
            <a:pPr marL="285750" indent="-285750">
              <a:buFont typeface="Arial" panose="020B0604020202020204" pitchFamily="34" charset="0"/>
              <a:buChar char="•"/>
            </a:pPr>
            <a:r>
              <a:rPr lang="en-US" sz="2000" dirty="0">
                <a:solidFill>
                  <a:srgbClr val="33ADAD"/>
                </a:solidFill>
              </a:rPr>
              <a:t>Abstract: 2200 characters</a:t>
            </a:r>
          </a:p>
          <a:p>
            <a:pPr marL="285750" indent="-285750">
              <a:buFont typeface="Arial" panose="020B0604020202020204" pitchFamily="34" charset="0"/>
              <a:buChar char="•"/>
            </a:pPr>
            <a:r>
              <a:rPr lang="en-US" sz="2000" dirty="0">
                <a:solidFill>
                  <a:srgbClr val="33ADAD"/>
                </a:solidFill>
              </a:rPr>
              <a:t>List of co-authors</a:t>
            </a:r>
          </a:p>
          <a:p>
            <a:pPr marL="285750" indent="-285750">
              <a:buFont typeface="Arial" panose="020B0604020202020204" pitchFamily="34" charset="0"/>
              <a:buChar char="•"/>
            </a:pPr>
            <a:r>
              <a:rPr lang="en-US" sz="2000" dirty="0">
                <a:solidFill>
                  <a:srgbClr val="33ADAD"/>
                </a:solidFill>
              </a:rPr>
              <a:t>          First &amp; Last Name </a:t>
            </a:r>
          </a:p>
          <a:p>
            <a:pPr marL="742950" lvl="1" indent="-285750">
              <a:buFont typeface="Arial" panose="020B0604020202020204" pitchFamily="34" charset="0"/>
              <a:buChar char="•"/>
            </a:pPr>
            <a:r>
              <a:rPr lang="en-US" sz="2000" dirty="0">
                <a:solidFill>
                  <a:srgbClr val="33ADAD"/>
                </a:solidFill>
              </a:rPr>
              <a:t>Credentials </a:t>
            </a:r>
          </a:p>
          <a:p>
            <a:pPr marL="742950" lvl="1" indent="-285750">
              <a:buFont typeface="Arial" panose="020B0604020202020204" pitchFamily="34" charset="0"/>
              <a:buChar char="•"/>
            </a:pPr>
            <a:r>
              <a:rPr lang="en-US" sz="2000" dirty="0">
                <a:solidFill>
                  <a:srgbClr val="33ADAD"/>
                </a:solidFill>
              </a:rPr>
              <a:t>Email </a:t>
            </a:r>
          </a:p>
          <a:p>
            <a:pPr marL="742950" lvl="1" indent="-285750">
              <a:buFont typeface="Arial" panose="020B0604020202020204" pitchFamily="34" charset="0"/>
              <a:buChar char="•"/>
            </a:pPr>
            <a:r>
              <a:rPr lang="en-US" sz="2000" dirty="0">
                <a:solidFill>
                  <a:srgbClr val="33ADAD"/>
                </a:solidFill>
              </a:rPr>
              <a:t>Title</a:t>
            </a:r>
          </a:p>
          <a:p>
            <a:pPr marL="742950" lvl="1" indent="-285750">
              <a:buFont typeface="Arial" panose="020B0604020202020204" pitchFamily="34" charset="0"/>
              <a:buChar char="•"/>
            </a:pPr>
            <a:r>
              <a:rPr lang="en-US" sz="2000" dirty="0">
                <a:solidFill>
                  <a:srgbClr val="33ADAD"/>
                </a:solidFill>
              </a:rPr>
              <a:t>Organization/Affiliation</a:t>
            </a:r>
          </a:p>
          <a:p>
            <a:pPr marL="285750" indent="-285750">
              <a:buFont typeface="Arial" panose="020B0604020202020204" pitchFamily="34" charset="0"/>
              <a:buChar char="•"/>
            </a:pPr>
            <a:endParaRPr lang="en-US" sz="1600" dirty="0">
              <a:solidFill>
                <a:srgbClr val="33ADAD"/>
              </a:solidFill>
            </a:endParaRPr>
          </a:p>
        </p:txBody>
      </p:sp>
      <p:sp>
        <p:nvSpPr>
          <p:cNvPr id="3" name="TextBox 2">
            <a:extLst>
              <a:ext uri="{FF2B5EF4-FFF2-40B4-BE49-F238E27FC236}">
                <a16:creationId xmlns:a16="http://schemas.microsoft.com/office/drawing/2014/main" id="{6B05676C-9C62-74BF-D01E-E43A8BB47964}"/>
              </a:ext>
            </a:extLst>
          </p:cNvPr>
          <p:cNvSpPr txBox="1"/>
          <p:nvPr/>
        </p:nvSpPr>
        <p:spPr>
          <a:xfrm>
            <a:off x="483475" y="4540470"/>
            <a:ext cx="3920359" cy="1200329"/>
          </a:xfrm>
          <a:prstGeom prst="rect">
            <a:avLst/>
          </a:prstGeom>
          <a:noFill/>
        </p:spPr>
        <p:txBody>
          <a:bodyPr wrap="square" rtlCol="0">
            <a:spAutoFit/>
          </a:bodyPr>
          <a:lstStyle/>
          <a:p>
            <a:r>
              <a:rPr lang="en-US" b="1" dirty="0">
                <a:solidFill>
                  <a:srgbClr val="33ADAD"/>
                </a:solidFill>
              </a:rPr>
              <a:t>You or your panelist must edit the profile to contain all required information. All required information will have a </a:t>
            </a:r>
            <a:r>
              <a:rPr lang="en-US" b="1" dirty="0">
                <a:solidFill>
                  <a:srgbClr val="FF0000"/>
                </a:solidFill>
              </a:rPr>
              <a:t>red</a:t>
            </a:r>
            <a:r>
              <a:rPr lang="en-US" b="1" dirty="0">
                <a:solidFill>
                  <a:srgbClr val="33ADAD"/>
                </a:solidFill>
              </a:rPr>
              <a:t> (</a:t>
            </a:r>
            <a:r>
              <a:rPr lang="en-US" b="1" dirty="0">
                <a:solidFill>
                  <a:srgbClr val="FF0000"/>
                </a:solidFill>
              </a:rPr>
              <a:t>*</a:t>
            </a:r>
            <a:r>
              <a:rPr lang="en-US" b="1" dirty="0">
                <a:solidFill>
                  <a:srgbClr val="33ADAD"/>
                </a:solidFill>
              </a:rPr>
              <a:t>) next to it. </a:t>
            </a:r>
          </a:p>
        </p:txBody>
      </p:sp>
      <p:pic>
        <p:nvPicPr>
          <p:cNvPr id="8" name="Picture 7">
            <a:extLst>
              <a:ext uri="{FF2B5EF4-FFF2-40B4-BE49-F238E27FC236}">
                <a16:creationId xmlns:a16="http://schemas.microsoft.com/office/drawing/2014/main" id="{6ADF4F56-0C35-D324-AC5B-04E8652B8041}"/>
              </a:ext>
            </a:extLst>
          </p:cNvPr>
          <p:cNvPicPr>
            <a:picLocks noChangeAspect="1"/>
          </p:cNvPicPr>
          <p:nvPr/>
        </p:nvPicPr>
        <p:blipFill rotWithShape="1">
          <a:blip r:embed="rId2"/>
          <a:srcRect l="21035" t="11341" r="24052" b="8659"/>
          <a:stretch/>
        </p:blipFill>
        <p:spPr>
          <a:xfrm>
            <a:off x="4440623" y="441435"/>
            <a:ext cx="6695090" cy="5486400"/>
          </a:xfrm>
          <a:prstGeom prst="rect">
            <a:avLst/>
          </a:prstGeom>
        </p:spPr>
      </p:pic>
    </p:spTree>
    <p:extLst>
      <p:ext uri="{BB962C8B-B14F-4D97-AF65-F5344CB8AC3E}">
        <p14:creationId xmlns:p14="http://schemas.microsoft.com/office/powerpoint/2010/main" val="1599057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5C0C12-BBC1-CB82-6513-7BCB954EEAB9}"/>
              </a:ext>
            </a:extLst>
          </p:cNvPr>
          <p:cNvPicPr>
            <a:picLocks noChangeAspect="1"/>
          </p:cNvPicPr>
          <p:nvPr/>
        </p:nvPicPr>
        <p:blipFill rotWithShape="1">
          <a:blip r:embed="rId2"/>
          <a:srcRect l="18104" t="11801" r="21983" b="40536"/>
          <a:stretch/>
        </p:blipFill>
        <p:spPr>
          <a:xfrm>
            <a:off x="966952" y="235407"/>
            <a:ext cx="9459311" cy="4136900"/>
          </a:xfrm>
          <a:prstGeom prst="rect">
            <a:avLst/>
          </a:prstGeom>
        </p:spPr>
      </p:pic>
      <p:sp>
        <p:nvSpPr>
          <p:cNvPr id="4" name="TextBox 3">
            <a:extLst>
              <a:ext uri="{FF2B5EF4-FFF2-40B4-BE49-F238E27FC236}">
                <a16:creationId xmlns:a16="http://schemas.microsoft.com/office/drawing/2014/main" id="{D7C9B2CD-DC9F-A7F3-0D19-886675232BAA}"/>
              </a:ext>
            </a:extLst>
          </p:cNvPr>
          <p:cNvSpPr txBox="1"/>
          <p:nvPr/>
        </p:nvSpPr>
        <p:spPr>
          <a:xfrm>
            <a:off x="1723696" y="4855779"/>
            <a:ext cx="8628993" cy="646331"/>
          </a:xfrm>
          <a:prstGeom prst="rect">
            <a:avLst/>
          </a:prstGeom>
          <a:noFill/>
        </p:spPr>
        <p:txBody>
          <a:bodyPr wrap="square" rtlCol="0">
            <a:spAutoFit/>
          </a:bodyPr>
          <a:lstStyle/>
          <a:p>
            <a:r>
              <a:rPr lang="en-US" b="1" dirty="0">
                <a:solidFill>
                  <a:srgbClr val="33ADAD"/>
                </a:solidFill>
              </a:rPr>
              <a:t>Once the required profile information has been entered, you or your panelist will affirm that all authors have agreed and approved of the abstract and official author order. </a:t>
            </a:r>
          </a:p>
        </p:txBody>
      </p:sp>
    </p:spTree>
    <p:extLst>
      <p:ext uri="{BB962C8B-B14F-4D97-AF65-F5344CB8AC3E}">
        <p14:creationId xmlns:p14="http://schemas.microsoft.com/office/powerpoint/2010/main" val="2468533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CE9B5D-68B7-4D9E-4211-239C0A1E4292}"/>
              </a:ext>
            </a:extLst>
          </p:cNvPr>
          <p:cNvSpPr txBox="1"/>
          <p:nvPr/>
        </p:nvSpPr>
        <p:spPr>
          <a:xfrm>
            <a:off x="1702677" y="2511972"/>
            <a:ext cx="9028386"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33ADAD"/>
                </a:solidFill>
              </a:rPr>
              <a:t>It would make most sense for the CHAIR of a symposium to enter in all the general information and the presenter information. Then, the symposium Chair can prompt co-presenters to log into the system and complete their sections. </a:t>
            </a:r>
          </a:p>
        </p:txBody>
      </p:sp>
      <p:sp>
        <p:nvSpPr>
          <p:cNvPr id="4" name="TextBox 3">
            <a:extLst>
              <a:ext uri="{FF2B5EF4-FFF2-40B4-BE49-F238E27FC236}">
                <a16:creationId xmlns:a16="http://schemas.microsoft.com/office/drawing/2014/main" id="{87EC11DC-A2D3-F31E-D735-FD0B077832ED}"/>
              </a:ext>
            </a:extLst>
          </p:cNvPr>
          <p:cNvSpPr txBox="1"/>
          <p:nvPr/>
        </p:nvSpPr>
        <p:spPr>
          <a:xfrm>
            <a:off x="1702676" y="3647090"/>
            <a:ext cx="8923282" cy="1015663"/>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rgbClr val="33ADAD"/>
                </a:solidFill>
              </a:rPr>
              <a:t>This removes the burden from the Chair for having all the necessary and personal information  from colleagues and allows each presenter to sign their disclosure forms and complete background questions in a private manner. </a:t>
            </a:r>
          </a:p>
        </p:txBody>
      </p:sp>
      <p:sp>
        <p:nvSpPr>
          <p:cNvPr id="5" name="TextBox 4">
            <a:extLst>
              <a:ext uri="{FF2B5EF4-FFF2-40B4-BE49-F238E27FC236}">
                <a16:creationId xmlns:a16="http://schemas.microsoft.com/office/drawing/2014/main" id="{807F2821-AB93-40BA-9C78-C9A8B2DBBBBA}"/>
              </a:ext>
            </a:extLst>
          </p:cNvPr>
          <p:cNvSpPr txBox="1"/>
          <p:nvPr/>
        </p:nvSpPr>
        <p:spPr>
          <a:xfrm>
            <a:off x="1040524" y="241738"/>
            <a:ext cx="9900745" cy="1077218"/>
          </a:xfrm>
          <a:prstGeom prst="rect">
            <a:avLst/>
          </a:prstGeom>
          <a:noFill/>
        </p:spPr>
        <p:txBody>
          <a:bodyPr wrap="square" rtlCol="0">
            <a:spAutoFit/>
          </a:bodyPr>
          <a:lstStyle/>
          <a:p>
            <a:r>
              <a:rPr lang="en-US" dirty="0"/>
              <a:t>	</a:t>
            </a:r>
            <a:r>
              <a:rPr lang="en-US" sz="3200" dirty="0">
                <a:solidFill>
                  <a:srgbClr val="33ADAD"/>
                </a:solidFill>
              </a:rPr>
              <a:t>Further Clarification for Gathering of Submission 					Information</a:t>
            </a:r>
          </a:p>
        </p:txBody>
      </p:sp>
      <p:sp>
        <p:nvSpPr>
          <p:cNvPr id="6" name="TextBox 5">
            <a:extLst>
              <a:ext uri="{FF2B5EF4-FFF2-40B4-BE49-F238E27FC236}">
                <a16:creationId xmlns:a16="http://schemas.microsoft.com/office/drawing/2014/main" id="{0567865B-F5B9-0F4F-FD34-3C0E520B82B7}"/>
              </a:ext>
            </a:extLst>
          </p:cNvPr>
          <p:cNvSpPr txBox="1"/>
          <p:nvPr/>
        </p:nvSpPr>
        <p:spPr>
          <a:xfrm>
            <a:off x="1912884" y="1318956"/>
            <a:ext cx="8576440" cy="707886"/>
          </a:xfrm>
          <a:prstGeom prst="rect">
            <a:avLst/>
          </a:prstGeom>
          <a:noFill/>
        </p:spPr>
        <p:txBody>
          <a:bodyPr wrap="square" rtlCol="0">
            <a:spAutoFit/>
          </a:bodyPr>
          <a:lstStyle/>
          <a:p>
            <a:r>
              <a:rPr lang="en-US" sz="2000" b="1" dirty="0">
                <a:solidFill>
                  <a:srgbClr val="33ADAD"/>
                </a:solidFill>
              </a:rPr>
              <a:t>As the initial presenter submitting this form, you do not need to have all the information for your co-presenters!</a:t>
            </a:r>
          </a:p>
        </p:txBody>
      </p:sp>
    </p:spTree>
    <p:extLst>
      <p:ext uri="{BB962C8B-B14F-4D97-AF65-F5344CB8AC3E}">
        <p14:creationId xmlns:p14="http://schemas.microsoft.com/office/powerpoint/2010/main" val="55896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739B12-5CA5-FF7D-DFEA-CEFCB0373AB8}"/>
              </a:ext>
            </a:extLst>
          </p:cNvPr>
          <p:cNvSpPr txBox="1"/>
          <p:nvPr/>
        </p:nvSpPr>
        <p:spPr>
          <a:xfrm>
            <a:off x="714703" y="189187"/>
            <a:ext cx="10531366" cy="646331"/>
          </a:xfrm>
          <a:prstGeom prst="rect">
            <a:avLst/>
          </a:prstGeom>
          <a:noFill/>
        </p:spPr>
        <p:txBody>
          <a:bodyPr wrap="square" rtlCol="0">
            <a:spAutoFit/>
          </a:bodyPr>
          <a:lstStyle/>
          <a:p>
            <a:pPr algn="ctr"/>
            <a:r>
              <a:rPr lang="en-US" sz="3600" b="1" dirty="0">
                <a:solidFill>
                  <a:srgbClr val="33ADAD"/>
                </a:solidFill>
              </a:rPr>
              <a:t>Task List #2: Overall Abstract and Details </a:t>
            </a:r>
          </a:p>
        </p:txBody>
      </p:sp>
      <p:pic>
        <p:nvPicPr>
          <p:cNvPr id="4" name="Picture 3">
            <a:extLst>
              <a:ext uri="{FF2B5EF4-FFF2-40B4-BE49-F238E27FC236}">
                <a16:creationId xmlns:a16="http://schemas.microsoft.com/office/drawing/2014/main" id="{A21D6844-C933-9EC0-53C9-F2C2EE41A2BA}"/>
              </a:ext>
            </a:extLst>
          </p:cNvPr>
          <p:cNvPicPr>
            <a:picLocks noChangeAspect="1"/>
          </p:cNvPicPr>
          <p:nvPr/>
        </p:nvPicPr>
        <p:blipFill rotWithShape="1">
          <a:blip r:embed="rId2"/>
          <a:srcRect l="22413" t="13946" r="23966" b="11418"/>
          <a:stretch/>
        </p:blipFill>
        <p:spPr>
          <a:xfrm>
            <a:off x="126126" y="1421839"/>
            <a:ext cx="5969874" cy="4674162"/>
          </a:xfrm>
          <a:prstGeom prst="rect">
            <a:avLst/>
          </a:prstGeom>
        </p:spPr>
      </p:pic>
      <p:pic>
        <p:nvPicPr>
          <p:cNvPr id="6" name="Picture 5">
            <a:extLst>
              <a:ext uri="{FF2B5EF4-FFF2-40B4-BE49-F238E27FC236}">
                <a16:creationId xmlns:a16="http://schemas.microsoft.com/office/drawing/2014/main" id="{160AA9A3-CAD2-29D0-DD78-D3405B0B6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07" y="830339"/>
            <a:ext cx="5559972" cy="579164"/>
          </a:xfrm>
          <a:prstGeom prst="rect">
            <a:avLst/>
          </a:prstGeom>
        </p:spPr>
      </p:pic>
      <p:sp>
        <p:nvSpPr>
          <p:cNvPr id="10" name="TextBox 9">
            <a:extLst>
              <a:ext uri="{FF2B5EF4-FFF2-40B4-BE49-F238E27FC236}">
                <a16:creationId xmlns:a16="http://schemas.microsoft.com/office/drawing/2014/main" id="{D38D5458-F2A6-A64A-71C3-15598EA06270}"/>
              </a:ext>
            </a:extLst>
          </p:cNvPr>
          <p:cNvSpPr txBox="1"/>
          <p:nvPr/>
        </p:nvSpPr>
        <p:spPr>
          <a:xfrm>
            <a:off x="6096000" y="830339"/>
            <a:ext cx="5023945" cy="6309420"/>
          </a:xfrm>
          <a:prstGeom prst="rect">
            <a:avLst/>
          </a:prstGeom>
          <a:noFill/>
        </p:spPr>
        <p:txBody>
          <a:bodyPr wrap="square" rtlCol="0">
            <a:spAutoFit/>
          </a:bodyPr>
          <a:lstStyle/>
          <a:p>
            <a:r>
              <a:rPr lang="en-US" sz="1600" b="1" dirty="0">
                <a:solidFill>
                  <a:srgbClr val="33ADAD"/>
                </a:solidFill>
              </a:rPr>
              <a:t>Tips: </a:t>
            </a:r>
          </a:p>
          <a:p>
            <a:r>
              <a:rPr lang="en-US" sz="1600" b="1" dirty="0">
                <a:solidFill>
                  <a:srgbClr val="33ADAD"/>
                </a:solidFill>
              </a:rPr>
              <a:t>The title should be entered in mixed case, NOT all capital letters. </a:t>
            </a:r>
          </a:p>
          <a:p>
            <a:endParaRPr lang="en-US" sz="1600" b="1" dirty="0">
              <a:solidFill>
                <a:srgbClr val="33ADAD"/>
              </a:solidFill>
            </a:endParaRPr>
          </a:p>
          <a:p>
            <a:r>
              <a:rPr lang="en-US" sz="1600" b="1" dirty="0">
                <a:solidFill>
                  <a:srgbClr val="33ADAD"/>
                </a:solidFill>
              </a:rPr>
              <a:t>If you copy and paste the title and/or body from your word processor, special characters should transfer, but formatting (e.g., underlining or bolding) will not transfer. You can insert special characters and/or formatting tags using the character palette. To access the palette, click on the “Special Characters” button located on the Title/Body page. </a:t>
            </a:r>
          </a:p>
          <a:p>
            <a:endParaRPr lang="en-US" sz="1600" b="1" dirty="0">
              <a:solidFill>
                <a:srgbClr val="33ADAD"/>
              </a:solidFill>
            </a:endParaRPr>
          </a:p>
          <a:p>
            <a:r>
              <a:rPr lang="en-US" sz="1600" b="1" dirty="0">
                <a:solidFill>
                  <a:srgbClr val="33ADAD"/>
                </a:solidFill>
              </a:rPr>
              <a:t>Abstract Body CHARACTER LIMITS: </a:t>
            </a:r>
          </a:p>
          <a:p>
            <a:pPr marL="285750" indent="-285750">
              <a:buFont typeface="Arial" panose="020B0604020202020204" pitchFamily="34" charset="0"/>
              <a:buChar char="•"/>
            </a:pPr>
            <a:r>
              <a:rPr lang="en-US" sz="1600" b="1" dirty="0">
                <a:solidFill>
                  <a:srgbClr val="33ADAD"/>
                </a:solidFill>
              </a:rPr>
              <a:t>Symposia: </a:t>
            </a:r>
          </a:p>
          <a:p>
            <a:r>
              <a:rPr lang="en-US" sz="1600" b="1" dirty="0">
                <a:solidFill>
                  <a:srgbClr val="33ADAD"/>
                </a:solidFill>
              </a:rPr>
              <a:t>      2800 characters for summary abstract</a:t>
            </a:r>
          </a:p>
          <a:p>
            <a:r>
              <a:rPr lang="en-US" sz="1600" b="1" dirty="0">
                <a:solidFill>
                  <a:srgbClr val="33ADAD"/>
                </a:solidFill>
              </a:rPr>
              <a:t>      2200 for individual presentation abstracts</a:t>
            </a:r>
          </a:p>
          <a:p>
            <a:endParaRPr lang="en-US" sz="1600" b="1" dirty="0">
              <a:solidFill>
                <a:srgbClr val="33ADAD"/>
              </a:solidFill>
            </a:endParaRPr>
          </a:p>
          <a:p>
            <a:pPr marL="285750" indent="-285750">
              <a:buFont typeface="Arial" panose="020B0604020202020204" pitchFamily="34" charset="0"/>
              <a:buChar char="•"/>
            </a:pPr>
            <a:r>
              <a:rPr lang="en-US" sz="1600" b="1" dirty="0">
                <a:solidFill>
                  <a:srgbClr val="33ADAD"/>
                </a:solidFill>
              </a:rPr>
              <a:t>Research Spotlight Presentations, Panel Discussions, and Clinical Round Tables: </a:t>
            </a:r>
          </a:p>
          <a:p>
            <a:r>
              <a:rPr lang="en-US" sz="1600" b="1" dirty="0">
                <a:solidFill>
                  <a:srgbClr val="33ADAD"/>
                </a:solidFill>
              </a:rPr>
              <a:t>      1950 characters</a:t>
            </a:r>
          </a:p>
          <a:p>
            <a:endParaRPr lang="en-US" sz="1600" b="1" dirty="0">
              <a:solidFill>
                <a:srgbClr val="33ADAD"/>
              </a:solidFill>
            </a:endParaRPr>
          </a:p>
          <a:p>
            <a:pPr marL="285750" indent="-285750">
              <a:buFont typeface="Arial" panose="020B0604020202020204" pitchFamily="34" charset="0"/>
              <a:buChar char="•"/>
            </a:pPr>
            <a:r>
              <a:rPr lang="en-US" sz="1600" b="1" dirty="0">
                <a:solidFill>
                  <a:srgbClr val="33ADAD"/>
                </a:solidFill>
              </a:rPr>
              <a:t>Poster Sessions </a:t>
            </a:r>
          </a:p>
          <a:p>
            <a:r>
              <a:rPr lang="en-US" sz="1600" b="1" dirty="0">
                <a:solidFill>
                  <a:srgbClr val="33ADAD"/>
                </a:solidFill>
              </a:rPr>
              <a:t>      2800 characters</a:t>
            </a:r>
          </a:p>
          <a:p>
            <a:endParaRPr lang="en-US" dirty="0"/>
          </a:p>
          <a:p>
            <a:endParaRPr lang="en-US" dirty="0"/>
          </a:p>
        </p:txBody>
      </p:sp>
    </p:spTree>
    <p:extLst>
      <p:ext uri="{BB962C8B-B14F-4D97-AF65-F5344CB8AC3E}">
        <p14:creationId xmlns:p14="http://schemas.microsoft.com/office/powerpoint/2010/main" val="527310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FEB37F-B011-4F22-D789-8D7950E79B41}"/>
              </a:ext>
            </a:extLst>
          </p:cNvPr>
          <p:cNvSpPr txBox="1"/>
          <p:nvPr/>
        </p:nvSpPr>
        <p:spPr>
          <a:xfrm>
            <a:off x="662152" y="157655"/>
            <a:ext cx="11109434" cy="584775"/>
          </a:xfrm>
          <a:prstGeom prst="rect">
            <a:avLst/>
          </a:prstGeom>
          <a:noFill/>
        </p:spPr>
        <p:txBody>
          <a:bodyPr wrap="square" rtlCol="0">
            <a:spAutoFit/>
          </a:bodyPr>
          <a:lstStyle/>
          <a:p>
            <a:pPr algn="ctr"/>
            <a:r>
              <a:rPr lang="en-US" sz="3200" b="1" dirty="0">
                <a:solidFill>
                  <a:srgbClr val="33ADAD"/>
                </a:solidFill>
              </a:rPr>
              <a:t>Task List #3: Learning Objectives </a:t>
            </a:r>
          </a:p>
        </p:txBody>
      </p:sp>
      <p:pic>
        <p:nvPicPr>
          <p:cNvPr id="4" name="Picture 3">
            <a:extLst>
              <a:ext uri="{FF2B5EF4-FFF2-40B4-BE49-F238E27FC236}">
                <a16:creationId xmlns:a16="http://schemas.microsoft.com/office/drawing/2014/main" id="{9EC471FF-0445-1CC8-6B7A-942A64C398CF}"/>
              </a:ext>
            </a:extLst>
          </p:cNvPr>
          <p:cNvPicPr>
            <a:picLocks noChangeAspect="1"/>
          </p:cNvPicPr>
          <p:nvPr/>
        </p:nvPicPr>
        <p:blipFill rotWithShape="1">
          <a:blip r:embed="rId2"/>
          <a:srcRect l="18308" t="14258" r="19355" b="8554"/>
          <a:stretch/>
        </p:blipFill>
        <p:spPr>
          <a:xfrm>
            <a:off x="105103" y="1593631"/>
            <a:ext cx="6673584" cy="4319888"/>
          </a:xfrm>
          <a:prstGeom prst="rect">
            <a:avLst/>
          </a:prstGeom>
        </p:spPr>
      </p:pic>
      <p:pic>
        <p:nvPicPr>
          <p:cNvPr id="6" name="Picture 5">
            <a:extLst>
              <a:ext uri="{FF2B5EF4-FFF2-40B4-BE49-F238E27FC236}">
                <a16:creationId xmlns:a16="http://schemas.microsoft.com/office/drawing/2014/main" id="{47BC865D-D7F0-F248-86AD-EA752F168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3" y="957618"/>
            <a:ext cx="5864773" cy="610914"/>
          </a:xfrm>
          <a:prstGeom prst="rect">
            <a:avLst/>
          </a:prstGeom>
        </p:spPr>
      </p:pic>
      <p:sp>
        <p:nvSpPr>
          <p:cNvPr id="7" name="TextBox 6">
            <a:extLst>
              <a:ext uri="{FF2B5EF4-FFF2-40B4-BE49-F238E27FC236}">
                <a16:creationId xmlns:a16="http://schemas.microsoft.com/office/drawing/2014/main" id="{CA501898-D9D8-73B2-BE2C-AA469E50AF52}"/>
              </a:ext>
            </a:extLst>
          </p:cNvPr>
          <p:cNvSpPr txBox="1"/>
          <p:nvPr/>
        </p:nvSpPr>
        <p:spPr>
          <a:xfrm>
            <a:off x="6495393" y="957618"/>
            <a:ext cx="4014952" cy="3772037"/>
          </a:xfrm>
          <a:prstGeom prst="rect">
            <a:avLst/>
          </a:prstGeom>
          <a:noFill/>
        </p:spPr>
        <p:txBody>
          <a:bodyPr wrap="square" rtlCol="0">
            <a:spAutoFit/>
          </a:bodyPr>
          <a:lstStyle/>
          <a:p>
            <a:r>
              <a:rPr lang="en-US" b="1" dirty="0">
                <a:solidFill>
                  <a:srgbClr val="33ADAD"/>
                </a:solidFill>
              </a:rPr>
              <a:t>Tips: </a:t>
            </a:r>
          </a:p>
          <a:p>
            <a:pPr marL="342900" indent="-342900">
              <a:buAutoNum type="arabicPeriod"/>
            </a:pPr>
            <a:r>
              <a:rPr lang="en-US" b="1" dirty="0">
                <a:solidFill>
                  <a:srgbClr val="33ADAD"/>
                </a:solidFill>
              </a:rPr>
              <a:t>3 Learning Objectives and 2 long term goals are required (you may submit up to 5 learning objectives total)</a:t>
            </a:r>
          </a:p>
          <a:p>
            <a:endParaRPr lang="en-US" b="1" dirty="0">
              <a:solidFill>
                <a:srgbClr val="33ADAD"/>
              </a:solidFill>
            </a:endParaRPr>
          </a:p>
          <a:p>
            <a:r>
              <a:rPr lang="en-US" b="1" dirty="0">
                <a:solidFill>
                  <a:srgbClr val="33ADAD"/>
                </a:solidFill>
              </a:rPr>
              <a:t>2.   Should be written in </a:t>
            </a:r>
            <a:r>
              <a:rPr lang="en-US" b="1" u="sng" dirty="0">
                <a:solidFill>
                  <a:srgbClr val="33ADAD"/>
                </a:solidFill>
              </a:rPr>
              <a:t>present tense</a:t>
            </a:r>
            <a:r>
              <a:rPr lang="en-US" b="1" dirty="0">
                <a:solidFill>
                  <a:srgbClr val="33ADAD"/>
                </a:solidFill>
              </a:rPr>
              <a:t>.</a:t>
            </a:r>
          </a:p>
          <a:p>
            <a:endParaRPr lang="en-US" b="1" dirty="0">
              <a:solidFill>
                <a:srgbClr val="33ADAD"/>
              </a:solidFill>
            </a:endParaRPr>
          </a:p>
          <a:p>
            <a:pPr marL="342900" indent="-342900">
              <a:buAutoNum type="arabicPeriod" startAt="3"/>
            </a:pPr>
            <a:r>
              <a:rPr lang="en-US" b="1" dirty="0">
                <a:solidFill>
                  <a:srgbClr val="33ADAD"/>
                </a:solidFill>
              </a:rPr>
              <a:t>Please write from the perspective of</a:t>
            </a:r>
          </a:p>
          <a:p>
            <a:r>
              <a:rPr lang="en-US" b="1" dirty="0">
                <a:solidFill>
                  <a:srgbClr val="33ADAD"/>
                </a:solidFill>
              </a:rPr>
              <a:t>       the </a:t>
            </a:r>
            <a:r>
              <a:rPr lang="en-US" b="1" u="sng" dirty="0">
                <a:solidFill>
                  <a:srgbClr val="33ADAD"/>
                </a:solidFill>
              </a:rPr>
              <a:t>audience:    </a:t>
            </a:r>
          </a:p>
          <a:p>
            <a:endParaRPr lang="en-US" b="1" u="sng" dirty="0">
              <a:solidFill>
                <a:srgbClr val="33ADAD"/>
              </a:solidFill>
            </a:endParaRPr>
          </a:p>
          <a:p>
            <a:r>
              <a:rPr lang="en-US" b="1" i="1" dirty="0">
                <a:solidFill>
                  <a:srgbClr val="33ADAD"/>
                </a:solidFill>
              </a:rPr>
              <a:t>At the end of this session, the learner will be able to….</a:t>
            </a:r>
          </a:p>
        </p:txBody>
      </p:sp>
    </p:spTree>
    <p:extLst>
      <p:ext uri="{BB962C8B-B14F-4D97-AF65-F5344CB8AC3E}">
        <p14:creationId xmlns:p14="http://schemas.microsoft.com/office/powerpoint/2010/main" val="1733131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8FFAEA-614F-ED8C-8E5C-9EACF7980CDE}"/>
              </a:ext>
            </a:extLst>
          </p:cNvPr>
          <p:cNvSpPr txBox="1"/>
          <p:nvPr/>
        </p:nvSpPr>
        <p:spPr>
          <a:xfrm>
            <a:off x="662152" y="157655"/>
            <a:ext cx="11109434" cy="584775"/>
          </a:xfrm>
          <a:prstGeom prst="rect">
            <a:avLst/>
          </a:prstGeom>
          <a:noFill/>
        </p:spPr>
        <p:txBody>
          <a:bodyPr wrap="square" rtlCol="0">
            <a:spAutoFit/>
          </a:bodyPr>
          <a:lstStyle/>
          <a:p>
            <a:pPr algn="ctr"/>
            <a:r>
              <a:rPr lang="en-US" sz="3200" b="1" dirty="0">
                <a:solidFill>
                  <a:srgbClr val="33ADAD"/>
                </a:solidFill>
              </a:rPr>
              <a:t>Task List #4: Speaker Release Form </a:t>
            </a:r>
          </a:p>
        </p:txBody>
      </p:sp>
      <p:pic>
        <p:nvPicPr>
          <p:cNvPr id="5" name="Picture 4">
            <a:extLst>
              <a:ext uri="{FF2B5EF4-FFF2-40B4-BE49-F238E27FC236}">
                <a16:creationId xmlns:a16="http://schemas.microsoft.com/office/drawing/2014/main" id="{FA30640B-3521-BFB8-A664-2EEE1E76F60C}"/>
              </a:ext>
            </a:extLst>
          </p:cNvPr>
          <p:cNvPicPr>
            <a:picLocks noChangeAspect="1"/>
          </p:cNvPicPr>
          <p:nvPr/>
        </p:nvPicPr>
        <p:blipFill rotWithShape="1">
          <a:blip r:embed="rId2"/>
          <a:srcRect l="22932" t="23793" r="25344" b="11264"/>
          <a:stretch/>
        </p:blipFill>
        <p:spPr>
          <a:xfrm>
            <a:off x="399393" y="1849821"/>
            <a:ext cx="5934158" cy="4191000"/>
          </a:xfrm>
          <a:prstGeom prst="rect">
            <a:avLst/>
          </a:prstGeom>
        </p:spPr>
      </p:pic>
      <p:sp>
        <p:nvSpPr>
          <p:cNvPr id="8" name="TextBox 7">
            <a:extLst>
              <a:ext uri="{FF2B5EF4-FFF2-40B4-BE49-F238E27FC236}">
                <a16:creationId xmlns:a16="http://schemas.microsoft.com/office/drawing/2014/main" id="{A2ACC10E-C950-469A-C8F3-A51ACC2C4E34}"/>
              </a:ext>
            </a:extLst>
          </p:cNvPr>
          <p:cNvSpPr txBox="1"/>
          <p:nvPr/>
        </p:nvSpPr>
        <p:spPr>
          <a:xfrm>
            <a:off x="1460938" y="817179"/>
            <a:ext cx="8576441" cy="923330"/>
          </a:xfrm>
          <a:prstGeom prst="rect">
            <a:avLst/>
          </a:prstGeom>
          <a:noFill/>
          <a:ln>
            <a:solidFill>
              <a:srgbClr val="33ADAD"/>
            </a:solidFill>
          </a:ln>
        </p:spPr>
        <p:txBody>
          <a:bodyPr wrap="square" rtlCol="0">
            <a:spAutoFit/>
          </a:bodyPr>
          <a:lstStyle/>
          <a:p>
            <a:r>
              <a:rPr lang="en-US" b="1" dirty="0">
                <a:solidFill>
                  <a:srgbClr val="33ADAD"/>
                </a:solidFill>
              </a:rPr>
              <a:t>Every author should complete this form independently. Click on Speaker Release Form in the blue box to download. Upload signed and dated release form in gray box on page . </a:t>
            </a:r>
          </a:p>
          <a:p>
            <a:pPr algn="ctr"/>
            <a:r>
              <a:rPr lang="en-US" b="1" dirty="0">
                <a:solidFill>
                  <a:srgbClr val="33ADAD"/>
                </a:solidFill>
              </a:rPr>
              <a:t>* Please do not complete this form for other authors. </a:t>
            </a:r>
          </a:p>
        </p:txBody>
      </p:sp>
      <p:sp>
        <p:nvSpPr>
          <p:cNvPr id="9" name="TextBox 8">
            <a:extLst>
              <a:ext uri="{FF2B5EF4-FFF2-40B4-BE49-F238E27FC236}">
                <a16:creationId xmlns:a16="http://schemas.microsoft.com/office/drawing/2014/main" id="{C4FA8DFC-21E5-A358-0468-195641EF7369}"/>
              </a:ext>
            </a:extLst>
          </p:cNvPr>
          <p:cNvSpPr txBox="1"/>
          <p:nvPr/>
        </p:nvSpPr>
        <p:spPr>
          <a:xfrm>
            <a:off x="6096000" y="2070538"/>
            <a:ext cx="45719" cy="935421"/>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BBD47D21-3F97-CEAE-E177-92D0F756BAA0}"/>
              </a:ext>
            </a:extLst>
          </p:cNvPr>
          <p:cNvSpPr txBox="1"/>
          <p:nvPr/>
        </p:nvSpPr>
        <p:spPr>
          <a:xfrm>
            <a:off x="6537434" y="1849821"/>
            <a:ext cx="5255173" cy="4832092"/>
          </a:xfrm>
          <a:prstGeom prst="rect">
            <a:avLst/>
          </a:prstGeom>
          <a:noFill/>
        </p:spPr>
        <p:txBody>
          <a:bodyPr wrap="square" rtlCol="0">
            <a:spAutoFit/>
          </a:bodyPr>
          <a:lstStyle/>
          <a:p>
            <a:r>
              <a:rPr lang="en-US" sz="1100" b="1" dirty="0">
                <a:solidFill>
                  <a:srgbClr val="33ADAD"/>
                </a:solidFill>
              </a:rPr>
              <a:t>SPEAKER RELEASE FORM</a:t>
            </a:r>
          </a:p>
          <a:p>
            <a:r>
              <a:rPr lang="en-US" sz="1100" b="1" dirty="0">
                <a:solidFill>
                  <a:srgbClr val="33ADAD"/>
                </a:solidFill>
              </a:rPr>
              <a:t>This Speaker Release is provided to the Association for Behavioral and Cognitive Therapies (ABCT) with respect to the following presentation (the “Presentation”): </a:t>
            </a:r>
          </a:p>
          <a:p>
            <a:r>
              <a:rPr lang="en-US" sz="1100" b="1" dirty="0">
                <a:solidFill>
                  <a:srgbClr val="33ADAD"/>
                </a:solidFill>
              </a:rPr>
              <a:t>Presentation Information </a:t>
            </a:r>
          </a:p>
          <a:p>
            <a:r>
              <a:rPr lang="en-US" sz="1100" b="1" dirty="0">
                <a:solidFill>
                  <a:srgbClr val="33ADAD"/>
                </a:solidFill>
              </a:rPr>
              <a:t>Title of presentation: </a:t>
            </a:r>
            <a:br>
              <a:rPr lang="en-US" sz="1100" b="1" dirty="0">
                <a:solidFill>
                  <a:srgbClr val="33ADAD"/>
                </a:solidFill>
              </a:rPr>
            </a:br>
            <a:endParaRPr lang="en-US" sz="1100" b="1" dirty="0">
              <a:solidFill>
                <a:srgbClr val="33ADAD"/>
              </a:solidFill>
            </a:endParaRPr>
          </a:p>
          <a:p>
            <a:r>
              <a:rPr lang="en-US" sz="1100" b="1" dirty="0">
                <a:solidFill>
                  <a:srgbClr val="33ADAD"/>
                </a:solidFill>
              </a:rPr>
              <a:t>Name of event: ABCT 58</a:t>
            </a:r>
            <a:r>
              <a:rPr lang="en-US" sz="1100" b="1" baseline="30000" dirty="0">
                <a:solidFill>
                  <a:srgbClr val="33ADAD"/>
                </a:solidFill>
              </a:rPr>
              <a:t>th</a:t>
            </a:r>
            <a:r>
              <a:rPr lang="en-US" sz="1100" b="1" dirty="0">
                <a:solidFill>
                  <a:srgbClr val="33ADAD"/>
                </a:solidFill>
              </a:rPr>
              <a:t> Annual Convention</a:t>
            </a:r>
          </a:p>
          <a:p>
            <a:r>
              <a:rPr lang="en-US" sz="1100" b="1" dirty="0">
                <a:solidFill>
                  <a:srgbClr val="33ADAD"/>
                </a:solidFill>
              </a:rPr>
              <a:t>Speaker names:   </a:t>
            </a:r>
          </a:p>
          <a:p>
            <a:r>
              <a:rPr lang="en-US" sz="1100" b="1" dirty="0">
                <a:solidFill>
                  <a:srgbClr val="33ADAD"/>
                </a:solidFill>
              </a:rPr>
              <a:t> </a:t>
            </a:r>
          </a:p>
          <a:p>
            <a:r>
              <a:rPr lang="en-US" sz="1100" b="1" dirty="0">
                <a:solidFill>
                  <a:srgbClr val="33ADAD"/>
                </a:solidFill>
              </a:rPr>
              <a:t>Dates of event: Thursday, November 14- Sunday, November 17, 2024</a:t>
            </a:r>
          </a:p>
          <a:p>
            <a:r>
              <a:rPr lang="en-US" sz="1100" b="1" dirty="0">
                <a:solidFill>
                  <a:srgbClr val="33ADAD"/>
                </a:solidFill>
              </a:rPr>
              <a:t> </a:t>
            </a:r>
          </a:p>
          <a:p>
            <a:r>
              <a:rPr lang="en-US" sz="1100" b="1" dirty="0">
                <a:solidFill>
                  <a:srgbClr val="33ADAD"/>
                </a:solidFill>
              </a:rPr>
              <a:t>By signing below, I grant ABCT permission, free of charge and without limitation, to photograph, record, publish, or otherwise copy such Presentation. I further grant ABCT a royalty-free and unlimited license to broadcast, display, reproduce, edit, exhibit and distribute the Presentation and any derivative works created from or with it, over television, cable, the Internet, by creating CDs or DVDs or by any other communication medium. ABCT also retains the right, at its sole discretion, to choose whether to archive the footage, and whether to use it for any other purpose. The authorization explicitly includes the use of my name, likeness, voice and/or pre-approved biographical information for the purpose of publicizing any broadcast, webcast, distribution, publication, or exhibition of the specified program or portions thereof. ABCT, by capturing the Presentation (“Recording”), will become the copyright owner of that Recording. To the extent that I have any rights in the Recording, I hereby assign all rights, title and interest in the Recording to ABCT. The Presentation and any Presentation materials are my own original material or material for which I have full authority to grant the rights set forth in this Speaker Release. This Speaker Release supersedes all prior agreements pertaining to its subject matter and can only be amended by written agreement with ABCT.</a:t>
            </a:r>
          </a:p>
        </p:txBody>
      </p:sp>
    </p:spTree>
    <p:extLst>
      <p:ext uri="{BB962C8B-B14F-4D97-AF65-F5344CB8AC3E}">
        <p14:creationId xmlns:p14="http://schemas.microsoft.com/office/powerpoint/2010/main" val="2899804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5374C7-2863-975D-F8BE-BE37F633861F}"/>
              </a:ext>
            </a:extLst>
          </p:cNvPr>
          <p:cNvSpPr txBox="1"/>
          <p:nvPr/>
        </p:nvSpPr>
        <p:spPr>
          <a:xfrm>
            <a:off x="394138" y="430923"/>
            <a:ext cx="11403723" cy="954107"/>
          </a:xfrm>
          <a:prstGeom prst="rect">
            <a:avLst/>
          </a:prstGeom>
          <a:noFill/>
        </p:spPr>
        <p:txBody>
          <a:bodyPr wrap="square" rtlCol="0">
            <a:spAutoFit/>
          </a:bodyPr>
          <a:lstStyle/>
          <a:p>
            <a:pPr algn="ctr"/>
            <a:r>
              <a:rPr lang="en-US" sz="3200" b="1" dirty="0">
                <a:solidFill>
                  <a:srgbClr val="33ADAD"/>
                </a:solidFill>
              </a:rPr>
              <a:t>Supplementary Information: Task List #5</a:t>
            </a:r>
          </a:p>
          <a:p>
            <a:pPr algn="ctr"/>
            <a:r>
              <a:rPr lang="en-US" sz="2400" b="1" dirty="0">
                <a:solidFill>
                  <a:srgbClr val="33ADAD"/>
                </a:solidFill>
              </a:rPr>
              <a:t>Please complete all areas of instructed information on this page.</a:t>
            </a:r>
          </a:p>
        </p:txBody>
      </p:sp>
      <p:pic>
        <p:nvPicPr>
          <p:cNvPr id="4" name="Picture 3">
            <a:extLst>
              <a:ext uri="{FF2B5EF4-FFF2-40B4-BE49-F238E27FC236}">
                <a16:creationId xmlns:a16="http://schemas.microsoft.com/office/drawing/2014/main" id="{FD9D97AC-3F30-2289-561A-0C66939267E6}"/>
              </a:ext>
            </a:extLst>
          </p:cNvPr>
          <p:cNvPicPr>
            <a:picLocks noChangeAspect="1"/>
          </p:cNvPicPr>
          <p:nvPr/>
        </p:nvPicPr>
        <p:blipFill rotWithShape="1">
          <a:blip r:embed="rId2"/>
          <a:srcRect l="22672" t="14712" r="25603" b="10345"/>
          <a:stretch/>
        </p:blipFill>
        <p:spPr>
          <a:xfrm>
            <a:off x="2942895" y="1513489"/>
            <a:ext cx="6306207" cy="5139558"/>
          </a:xfrm>
          <a:prstGeom prst="rect">
            <a:avLst/>
          </a:prstGeom>
        </p:spPr>
      </p:pic>
    </p:spTree>
    <p:extLst>
      <p:ext uri="{BB962C8B-B14F-4D97-AF65-F5344CB8AC3E}">
        <p14:creationId xmlns:p14="http://schemas.microsoft.com/office/powerpoint/2010/main" val="342976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831036-1D04-0CD6-47D9-FBEE6649A5F1}"/>
              </a:ext>
            </a:extLst>
          </p:cNvPr>
          <p:cNvSpPr txBox="1"/>
          <p:nvPr/>
        </p:nvSpPr>
        <p:spPr>
          <a:xfrm>
            <a:off x="809296" y="262758"/>
            <a:ext cx="10226566" cy="1384995"/>
          </a:xfrm>
          <a:prstGeom prst="rect">
            <a:avLst/>
          </a:prstGeom>
          <a:noFill/>
        </p:spPr>
        <p:txBody>
          <a:bodyPr wrap="square" rtlCol="0">
            <a:spAutoFit/>
          </a:bodyPr>
          <a:lstStyle/>
          <a:p>
            <a:pPr algn="ctr"/>
            <a:r>
              <a:rPr lang="en-US" sz="3600" b="1" dirty="0">
                <a:solidFill>
                  <a:srgbClr val="33ADAD"/>
                </a:solidFill>
              </a:rPr>
              <a:t>Task List #6: SIG Sponsorship</a:t>
            </a:r>
          </a:p>
          <a:p>
            <a:pPr algn="ctr"/>
            <a:r>
              <a:rPr lang="en-US" sz="2400" b="1" i="1" dirty="0">
                <a:solidFill>
                  <a:srgbClr val="33ADAD"/>
                </a:solidFill>
              </a:rPr>
              <a:t>If a special interest group has agreed to officially sponsor this submission, please complete this section. </a:t>
            </a:r>
            <a:r>
              <a:rPr lang="en-US" sz="2400" b="1" dirty="0">
                <a:solidFill>
                  <a:srgbClr val="33ADAD"/>
                </a:solidFill>
              </a:rPr>
              <a:t> </a:t>
            </a:r>
          </a:p>
        </p:txBody>
      </p:sp>
      <p:pic>
        <p:nvPicPr>
          <p:cNvPr id="4" name="Picture 3">
            <a:extLst>
              <a:ext uri="{FF2B5EF4-FFF2-40B4-BE49-F238E27FC236}">
                <a16:creationId xmlns:a16="http://schemas.microsoft.com/office/drawing/2014/main" id="{70033DAD-02D4-CFFA-F16C-25BD325F7D9A}"/>
              </a:ext>
            </a:extLst>
          </p:cNvPr>
          <p:cNvPicPr>
            <a:picLocks noChangeAspect="1"/>
          </p:cNvPicPr>
          <p:nvPr/>
        </p:nvPicPr>
        <p:blipFill rotWithShape="1">
          <a:blip r:embed="rId2"/>
          <a:srcRect l="21639" t="14559" r="23620" b="11341"/>
          <a:stretch/>
        </p:blipFill>
        <p:spPr>
          <a:xfrm>
            <a:off x="2758965" y="1647753"/>
            <a:ext cx="6674069" cy="5081751"/>
          </a:xfrm>
          <a:prstGeom prst="rect">
            <a:avLst/>
          </a:prstGeom>
        </p:spPr>
      </p:pic>
    </p:spTree>
    <p:extLst>
      <p:ext uri="{BB962C8B-B14F-4D97-AF65-F5344CB8AC3E}">
        <p14:creationId xmlns:p14="http://schemas.microsoft.com/office/powerpoint/2010/main" val="243521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3D92-46FA-D238-68DE-802C2309EE2A}"/>
              </a:ext>
            </a:extLst>
          </p:cNvPr>
          <p:cNvSpPr>
            <a:spLocks noGrp="1"/>
          </p:cNvSpPr>
          <p:nvPr>
            <p:ph type="title"/>
          </p:nvPr>
        </p:nvSpPr>
        <p:spPr>
          <a:xfrm>
            <a:off x="1103586" y="365125"/>
            <a:ext cx="10250214" cy="685909"/>
          </a:xfrm>
        </p:spPr>
        <p:txBody>
          <a:bodyPr>
            <a:normAutofit/>
          </a:bodyPr>
          <a:lstStyle/>
          <a:p>
            <a:pPr algn="ctr"/>
            <a:r>
              <a:rPr lang="en-US" sz="3600" b="1" dirty="0">
                <a:solidFill>
                  <a:srgbClr val="33ADAD"/>
                </a:solidFill>
              </a:rPr>
              <a:t>Task List #7: Financial Disclosure Form</a:t>
            </a:r>
          </a:p>
        </p:txBody>
      </p:sp>
      <p:sp>
        <p:nvSpPr>
          <p:cNvPr id="3" name="Content Placeholder 2">
            <a:extLst>
              <a:ext uri="{FF2B5EF4-FFF2-40B4-BE49-F238E27FC236}">
                <a16:creationId xmlns:a16="http://schemas.microsoft.com/office/drawing/2014/main" id="{08EBA339-9346-2EAB-2B0B-B84B80B82BBD}"/>
              </a:ext>
            </a:extLst>
          </p:cNvPr>
          <p:cNvSpPr>
            <a:spLocks noGrp="1"/>
          </p:cNvSpPr>
          <p:nvPr>
            <p:ph idx="1"/>
          </p:nvPr>
        </p:nvSpPr>
        <p:spPr>
          <a:xfrm>
            <a:off x="838200" y="1051034"/>
            <a:ext cx="10515600" cy="798787"/>
          </a:xfrm>
        </p:spPr>
        <p:txBody>
          <a:bodyPr>
            <a:normAutofit lnSpcReduction="10000"/>
          </a:bodyPr>
          <a:lstStyle/>
          <a:p>
            <a:pPr marL="0" indent="0" algn="ctr">
              <a:buNone/>
            </a:pPr>
            <a:r>
              <a:rPr lang="en-US" sz="1800" b="1" dirty="0">
                <a:solidFill>
                  <a:srgbClr val="33ADAD"/>
                </a:solidFill>
              </a:rPr>
              <a:t>Each presenter will need to log in and complete the financial disclosure form. When the primary/initial presenter completes the submission, they will be able to send the previously shown email prompt to other presenters through Cadmium so they can log in and complete this step.</a:t>
            </a:r>
          </a:p>
        </p:txBody>
      </p:sp>
      <p:pic>
        <p:nvPicPr>
          <p:cNvPr id="5" name="Picture 4">
            <a:extLst>
              <a:ext uri="{FF2B5EF4-FFF2-40B4-BE49-F238E27FC236}">
                <a16:creationId xmlns:a16="http://schemas.microsoft.com/office/drawing/2014/main" id="{3B55B2D7-7E91-391C-944A-A4AF03276DBA}"/>
              </a:ext>
            </a:extLst>
          </p:cNvPr>
          <p:cNvPicPr>
            <a:picLocks noChangeAspect="1"/>
          </p:cNvPicPr>
          <p:nvPr/>
        </p:nvPicPr>
        <p:blipFill rotWithShape="1">
          <a:blip r:embed="rId2"/>
          <a:srcRect l="22329" t="23671" r="23995" b="14604"/>
          <a:stretch/>
        </p:blipFill>
        <p:spPr>
          <a:xfrm>
            <a:off x="273269" y="2028497"/>
            <a:ext cx="6442842" cy="4167352"/>
          </a:xfrm>
          <a:prstGeom prst="rect">
            <a:avLst/>
          </a:prstGeom>
        </p:spPr>
      </p:pic>
      <p:pic>
        <p:nvPicPr>
          <p:cNvPr id="7" name="Picture 6">
            <a:extLst>
              <a:ext uri="{FF2B5EF4-FFF2-40B4-BE49-F238E27FC236}">
                <a16:creationId xmlns:a16="http://schemas.microsoft.com/office/drawing/2014/main" id="{3020A7C1-BC53-85CA-8AEC-06CDD873A6DD}"/>
              </a:ext>
            </a:extLst>
          </p:cNvPr>
          <p:cNvPicPr>
            <a:picLocks noChangeAspect="1"/>
          </p:cNvPicPr>
          <p:nvPr/>
        </p:nvPicPr>
        <p:blipFill rotWithShape="1">
          <a:blip r:embed="rId3"/>
          <a:srcRect l="27585" t="11035" r="25259" b="26973"/>
          <a:stretch/>
        </p:blipFill>
        <p:spPr>
          <a:xfrm>
            <a:off x="6316716" y="1849821"/>
            <a:ext cx="5749159" cy="4251435"/>
          </a:xfrm>
          <a:prstGeom prst="rect">
            <a:avLst/>
          </a:prstGeom>
        </p:spPr>
      </p:pic>
    </p:spTree>
    <p:extLst>
      <p:ext uri="{BB962C8B-B14F-4D97-AF65-F5344CB8AC3E}">
        <p14:creationId xmlns:p14="http://schemas.microsoft.com/office/powerpoint/2010/main" val="318288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8F5FB-64B6-32FA-E338-A1AD9F6EB2E7}"/>
              </a:ext>
            </a:extLst>
          </p:cNvPr>
          <p:cNvSpPr>
            <a:spLocks noGrp="1"/>
          </p:cNvSpPr>
          <p:nvPr>
            <p:ph type="title"/>
          </p:nvPr>
        </p:nvSpPr>
        <p:spPr>
          <a:xfrm>
            <a:off x="838200" y="365125"/>
            <a:ext cx="10515600" cy="780281"/>
          </a:xfrm>
        </p:spPr>
        <p:txBody>
          <a:bodyPr/>
          <a:lstStyle/>
          <a:p>
            <a:pPr algn="ctr"/>
            <a:r>
              <a:rPr lang="en-US" b="1" dirty="0">
                <a:solidFill>
                  <a:srgbClr val="33ADAD"/>
                </a:solidFill>
              </a:rPr>
              <a:t>Home Page for Submission Center</a:t>
            </a:r>
          </a:p>
        </p:txBody>
      </p:sp>
      <p:sp>
        <p:nvSpPr>
          <p:cNvPr id="7" name="TextBox 6">
            <a:extLst>
              <a:ext uri="{FF2B5EF4-FFF2-40B4-BE49-F238E27FC236}">
                <a16:creationId xmlns:a16="http://schemas.microsoft.com/office/drawing/2014/main" id="{0C36E6DB-25E8-EB82-532D-7184CA90E3A6}"/>
              </a:ext>
            </a:extLst>
          </p:cNvPr>
          <p:cNvSpPr txBox="1"/>
          <p:nvPr/>
        </p:nvSpPr>
        <p:spPr>
          <a:xfrm>
            <a:off x="1661019" y="1145407"/>
            <a:ext cx="9487949" cy="615553"/>
          </a:xfrm>
          <a:prstGeom prst="rect">
            <a:avLst/>
          </a:prstGeom>
          <a:noFill/>
        </p:spPr>
        <p:txBody>
          <a:bodyPr wrap="square">
            <a:spAutoFit/>
          </a:bodyPr>
          <a:lstStyle/>
          <a:p>
            <a:r>
              <a:rPr lang="en-US" sz="1700" b="1" dirty="0">
                <a:solidFill>
                  <a:srgbClr val="33ADAD"/>
                </a:solidFill>
              </a:rPr>
              <a:t>Once you click “ Join Now”, you will be directed toward this page, where you must create a profile and access key (password) to continue. </a:t>
            </a:r>
            <a:endParaRPr lang="en-US" sz="1700" dirty="0"/>
          </a:p>
        </p:txBody>
      </p:sp>
      <p:pic>
        <p:nvPicPr>
          <p:cNvPr id="9" name="Picture 8">
            <a:extLst>
              <a:ext uri="{FF2B5EF4-FFF2-40B4-BE49-F238E27FC236}">
                <a16:creationId xmlns:a16="http://schemas.microsoft.com/office/drawing/2014/main" id="{830D0786-18E7-19A2-7A44-47B667DE3D3B}"/>
              </a:ext>
            </a:extLst>
          </p:cNvPr>
          <p:cNvPicPr>
            <a:picLocks noChangeAspect="1"/>
          </p:cNvPicPr>
          <p:nvPr/>
        </p:nvPicPr>
        <p:blipFill rotWithShape="1">
          <a:blip r:embed="rId2"/>
          <a:srcRect l="6316" t="14737" r="9368" b="10316"/>
          <a:stretch/>
        </p:blipFill>
        <p:spPr>
          <a:xfrm>
            <a:off x="770020" y="1867301"/>
            <a:ext cx="10515599" cy="4514247"/>
          </a:xfrm>
          <a:prstGeom prst="rect">
            <a:avLst/>
          </a:prstGeom>
        </p:spPr>
      </p:pic>
    </p:spTree>
    <p:extLst>
      <p:ext uri="{BB962C8B-B14F-4D97-AF65-F5344CB8AC3E}">
        <p14:creationId xmlns:p14="http://schemas.microsoft.com/office/powerpoint/2010/main" val="2945621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EB51-7825-BFF5-2D6E-4C79284D3267}"/>
              </a:ext>
            </a:extLst>
          </p:cNvPr>
          <p:cNvSpPr>
            <a:spLocks noGrp="1"/>
          </p:cNvSpPr>
          <p:nvPr>
            <p:ph type="title"/>
          </p:nvPr>
        </p:nvSpPr>
        <p:spPr>
          <a:xfrm>
            <a:off x="838200" y="365125"/>
            <a:ext cx="10512972" cy="1537247"/>
          </a:xfrm>
        </p:spPr>
        <p:txBody>
          <a:bodyPr>
            <a:normAutofit/>
          </a:bodyPr>
          <a:lstStyle/>
          <a:p>
            <a:pPr algn="ctr"/>
            <a:r>
              <a:rPr lang="en-US" sz="3600" b="1" dirty="0">
                <a:solidFill>
                  <a:srgbClr val="33ADAD"/>
                </a:solidFill>
              </a:rPr>
              <a:t>Task List #8: Child Care</a:t>
            </a:r>
            <a:br>
              <a:rPr lang="en-US" sz="3600" b="1" dirty="0">
                <a:solidFill>
                  <a:srgbClr val="33ADAD"/>
                </a:solidFill>
              </a:rPr>
            </a:br>
            <a:r>
              <a:rPr lang="en-US" sz="2700" b="1" dirty="0">
                <a:solidFill>
                  <a:srgbClr val="33ADAD"/>
                </a:solidFill>
              </a:rPr>
              <a:t>Please select from the drop-down menu whether you will be utilizing the Child Care services at the convention.</a:t>
            </a:r>
          </a:p>
        </p:txBody>
      </p:sp>
      <p:pic>
        <p:nvPicPr>
          <p:cNvPr id="5" name="Content Placeholder 4">
            <a:extLst>
              <a:ext uri="{FF2B5EF4-FFF2-40B4-BE49-F238E27FC236}">
                <a16:creationId xmlns:a16="http://schemas.microsoft.com/office/drawing/2014/main" id="{5368C394-95AB-2430-884B-198DBADAFA99}"/>
              </a:ext>
            </a:extLst>
          </p:cNvPr>
          <p:cNvPicPr>
            <a:picLocks noGrp="1" noChangeAspect="1"/>
          </p:cNvPicPr>
          <p:nvPr>
            <p:ph idx="1"/>
          </p:nvPr>
        </p:nvPicPr>
        <p:blipFill rotWithShape="1">
          <a:blip r:embed="rId2"/>
          <a:srcRect l="16833" t="23611" r="21597" b="29788"/>
          <a:stretch/>
        </p:blipFill>
        <p:spPr>
          <a:xfrm>
            <a:off x="1870841" y="1902372"/>
            <a:ext cx="8209295" cy="3773214"/>
          </a:xfrm>
        </p:spPr>
      </p:pic>
    </p:spTree>
    <p:extLst>
      <p:ext uri="{BB962C8B-B14F-4D97-AF65-F5344CB8AC3E}">
        <p14:creationId xmlns:p14="http://schemas.microsoft.com/office/powerpoint/2010/main" val="204159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C2FE-1295-EB1D-E128-11471FE73740}"/>
              </a:ext>
            </a:extLst>
          </p:cNvPr>
          <p:cNvSpPr>
            <a:spLocks noGrp="1"/>
          </p:cNvSpPr>
          <p:nvPr>
            <p:ph type="title"/>
          </p:nvPr>
        </p:nvSpPr>
        <p:spPr>
          <a:xfrm>
            <a:off x="838200" y="365125"/>
            <a:ext cx="10515600" cy="854075"/>
          </a:xfrm>
        </p:spPr>
        <p:txBody>
          <a:bodyPr>
            <a:normAutofit/>
          </a:bodyPr>
          <a:lstStyle/>
          <a:p>
            <a:pPr algn="ctr"/>
            <a:r>
              <a:rPr lang="en-US" sz="4000" b="1" dirty="0">
                <a:solidFill>
                  <a:srgbClr val="33ADAD"/>
                </a:solidFill>
              </a:rPr>
              <a:t>Completing the Task List</a:t>
            </a:r>
          </a:p>
        </p:txBody>
      </p:sp>
      <p:pic>
        <p:nvPicPr>
          <p:cNvPr id="4" name="Picture 3">
            <a:extLst>
              <a:ext uri="{FF2B5EF4-FFF2-40B4-BE49-F238E27FC236}">
                <a16:creationId xmlns:a16="http://schemas.microsoft.com/office/drawing/2014/main" id="{AEE612EB-E877-129D-300D-0F5BF09FC3F5}"/>
              </a:ext>
            </a:extLst>
          </p:cNvPr>
          <p:cNvPicPr>
            <a:picLocks noChangeAspect="1"/>
          </p:cNvPicPr>
          <p:nvPr/>
        </p:nvPicPr>
        <p:blipFill rotWithShape="1">
          <a:blip r:embed="rId2"/>
          <a:srcRect l="21465" t="11035" r="23880" b="8352"/>
          <a:stretch/>
        </p:blipFill>
        <p:spPr>
          <a:xfrm>
            <a:off x="620111" y="1051034"/>
            <a:ext cx="6663558" cy="5528441"/>
          </a:xfrm>
          <a:prstGeom prst="rect">
            <a:avLst/>
          </a:prstGeom>
        </p:spPr>
      </p:pic>
      <p:sp>
        <p:nvSpPr>
          <p:cNvPr id="5" name="TextBox 4">
            <a:extLst>
              <a:ext uri="{FF2B5EF4-FFF2-40B4-BE49-F238E27FC236}">
                <a16:creationId xmlns:a16="http://schemas.microsoft.com/office/drawing/2014/main" id="{5BD67C91-684D-CA45-BAC0-016FC33C14F2}"/>
              </a:ext>
            </a:extLst>
          </p:cNvPr>
          <p:cNvSpPr txBox="1"/>
          <p:nvPr/>
        </p:nvSpPr>
        <p:spPr>
          <a:xfrm>
            <a:off x="7861739" y="2228193"/>
            <a:ext cx="3279228" cy="1323439"/>
          </a:xfrm>
          <a:prstGeom prst="rect">
            <a:avLst/>
          </a:prstGeom>
          <a:noFill/>
        </p:spPr>
        <p:txBody>
          <a:bodyPr wrap="square" rtlCol="0">
            <a:spAutoFit/>
          </a:bodyPr>
          <a:lstStyle/>
          <a:p>
            <a:r>
              <a:rPr lang="en-US" sz="2000" b="1" dirty="0">
                <a:solidFill>
                  <a:srgbClr val="33ADAD"/>
                </a:solidFill>
              </a:rPr>
              <a:t>Note: When your task list is complete, all 8 tasks will have a green check mark next to the number. </a:t>
            </a:r>
          </a:p>
        </p:txBody>
      </p:sp>
    </p:spTree>
    <p:extLst>
      <p:ext uri="{BB962C8B-B14F-4D97-AF65-F5344CB8AC3E}">
        <p14:creationId xmlns:p14="http://schemas.microsoft.com/office/powerpoint/2010/main" val="1985428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96D638-CF7E-4960-14C1-1757E1500B12}"/>
              </a:ext>
            </a:extLst>
          </p:cNvPr>
          <p:cNvGraphicFramePr>
            <a:graphicFrameLocks noGrp="1"/>
          </p:cNvGraphicFramePr>
          <p:nvPr>
            <p:extLst>
              <p:ext uri="{D42A27DB-BD31-4B8C-83A1-F6EECF244321}">
                <p14:modId xmlns:p14="http://schemas.microsoft.com/office/powerpoint/2010/main" val="3215245895"/>
              </p:ext>
            </p:extLst>
          </p:nvPr>
        </p:nvGraphicFramePr>
        <p:xfrm>
          <a:off x="1991703" y="1723698"/>
          <a:ext cx="7005151" cy="4350253"/>
        </p:xfrm>
        <a:graphic>
          <a:graphicData uri="http://schemas.openxmlformats.org/drawingml/2006/table">
            <a:tbl>
              <a:tblPr/>
              <a:tblGrid>
                <a:gridCol w="7005151">
                  <a:extLst>
                    <a:ext uri="{9D8B030D-6E8A-4147-A177-3AD203B41FA5}">
                      <a16:colId xmlns:a16="http://schemas.microsoft.com/office/drawing/2014/main" val="786436403"/>
                    </a:ext>
                  </a:extLst>
                </a:gridCol>
              </a:tblGrid>
              <a:tr h="213360">
                <a:tc>
                  <a:txBody>
                    <a:bodyPr/>
                    <a:lstStyle/>
                    <a:p>
                      <a:pPr algn="ctr"/>
                      <a:endParaRPr lang="en-US" sz="1400">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26269628"/>
                  </a:ext>
                </a:extLst>
              </a:tr>
              <a:tr h="509772">
                <a:tc>
                  <a:txBody>
                    <a:bodyPr/>
                    <a:lstStyle/>
                    <a:p>
                      <a:endParaRPr lang="en-US" sz="1400" dirty="0"/>
                    </a:p>
                  </a:txBody>
                  <a:tcPr marL="148206" marR="148206" marT="148206" marB="148206" anchor="ctr">
                    <a:lnL>
                      <a:noFill/>
                    </a:lnL>
                    <a:lnR>
                      <a:noFill/>
                    </a:lnR>
                    <a:lnT>
                      <a:noFill/>
                    </a:lnT>
                    <a:lnB>
                      <a:noFill/>
                    </a:lnB>
                    <a:solidFill>
                      <a:srgbClr val="FFFFFF"/>
                    </a:solidFill>
                  </a:tcPr>
                </a:tc>
                <a:extLst>
                  <a:ext uri="{0D108BD9-81ED-4DB2-BD59-A6C34878D82A}">
                    <a16:rowId xmlns:a16="http://schemas.microsoft.com/office/drawing/2014/main" val="2188059690"/>
                  </a:ext>
                </a:extLst>
              </a:tr>
              <a:tr h="3627121">
                <a:tc>
                  <a:txBody>
                    <a:bodyPr/>
                    <a:lstStyle/>
                    <a:p>
                      <a:pPr algn="ctr"/>
                      <a:r>
                        <a:rPr lang="en-US" sz="1400" b="1" dirty="0">
                          <a:effectLst/>
                        </a:rPr>
                        <a:t>Call for Submissions: ABCT 2024</a:t>
                      </a:r>
                    </a:p>
                    <a:p>
                      <a:pPr algn="ctr"/>
                      <a:r>
                        <a:rPr lang="en-US" sz="1400" dirty="0">
                          <a:effectLst/>
                        </a:rPr>
                        <a:t>You can access your Submission at any time by </a:t>
                      </a:r>
                      <a:r>
                        <a:rPr lang="en-US" sz="1400" dirty="0">
                          <a:effectLst/>
                          <a:hlinkClick r:id="rId2"/>
                        </a:rPr>
                        <a:t>clicking here</a:t>
                      </a:r>
                      <a:r>
                        <a:rPr lang="en-US" sz="1400" dirty="0">
                          <a:effectLst/>
                        </a:rPr>
                        <a:t>.</a:t>
                      </a:r>
                    </a:p>
                    <a:p>
                      <a:pPr algn="ctr"/>
                      <a:r>
                        <a:rPr lang="en-US" sz="1400" b="1" dirty="0">
                          <a:effectLst/>
                        </a:rPr>
                        <a:t>Submission Type</a:t>
                      </a:r>
                      <a:br>
                        <a:rPr lang="en-US" sz="1400" dirty="0">
                          <a:effectLst/>
                        </a:rPr>
                      </a:br>
                      <a:r>
                        <a:rPr lang="en-US" sz="1400" dirty="0">
                          <a:effectLst/>
                        </a:rPr>
                        <a:t>Clinical Round Tables</a:t>
                      </a:r>
                    </a:p>
                    <a:p>
                      <a:pPr algn="ctr"/>
                      <a:r>
                        <a:rPr lang="en-US" sz="1400" b="1" dirty="0">
                          <a:effectLst/>
                        </a:rPr>
                        <a:t>Submission Status:</a:t>
                      </a:r>
                      <a:br>
                        <a:rPr lang="en-US" sz="1400" dirty="0">
                          <a:effectLst/>
                        </a:rPr>
                      </a:br>
                      <a:r>
                        <a:rPr lang="en-US" sz="1400" dirty="0">
                          <a:effectLst/>
                        </a:rPr>
                        <a:t>Complete</a:t>
                      </a:r>
                    </a:p>
                    <a:p>
                      <a:pPr algn="ctr"/>
                      <a:r>
                        <a:rPr lang="en-US" sz="1400" b="1" dirty="0">
                          <a:effectLst/>
                        </a:rPr>
                        <a:t>Submission ID:</a:t>
                      </a:r>
                      <a:br>
                        <a:rPr lang="en-US" sz="1400" dirty="0">
                          <a:effectLst/>
                        </a:rPr>
                      </a:br>
                      <a:r>
                        <a:rPr lang="en-US" sz="1400" dirty="0">
                          <a:effectLst/>
                        </a:rPr>
                        <a:t>1739577</a:t>
                      </a:r>
                    </a:p>
                    <a:p>
                      <a:pPr algn="ctr"/>
                      <a:r>
                        <a:rPr lang="en-US" sz="1400" b="1" dirty="0">
                          <a:effectLst/>
                        </a:rPr>
                        <a:t>Submission Title:</a:t>
                      </a:r>
                      <a:br>
                        <a:rPr lang="en-US" sz="1400" dirty="0">
                          <a:effectLst/>
                        </a:rPr>
                      </a:br>
                      <a:r>
                        <a:rPr lang="en-US" sz="1400" i="1" dirty="0">
                          <a:effectLst/>
                        </a:rPr>
                        <a:t>Research Panel</a:t>
                      </a:r>
                      <a:endParaRPr lang="en-US" sz="1400" dirty="0">
                        <a:effectLst/>
                      </a:endParaRPr>
                    </a:p>
                    <a:p>
                      <a:pPr algn="ctr"/>
                      <a:r>
                        <a:rPr lang="en-US" sz="1400" b="1" dirty="0">
                          <a:effectLst/>
                        </a:rPr>
                        <a:t>Presenter(s)</a:t>
                      </a:r>
                    </a:p>
                    <a:p>
                      <a:pPr algn="ctr">
                        <a:buFont typeface="+mj-lt"/>
                        <a:buAutoNum type="arabicPeriod"/>
                      </a:pPr>
                      <a:r>
                        <a:rPr lang="en-US" sz="1400" dirty="0">
                          <a:effectLst/>
                          <a:hlinkClick r:id="rId3"/>
                        </a:rPr>
                        <a:t>Test R. Tester, M.D. (he/him/his)</a:t>
                      </a:r>
                      <a:r>
                        <a:rPr lang="en-US" sz="1400" dirty="0">
                          <a:effectLst/>
                        </a:rPr>
                        <a:t> (Role: Moderator)</a:t>
                      </a:r>
                    </a:p>
                    <a:p>
                      <a:pPr algn="ctr">
                        <a:buFont typeface="+mj-lt"/>
                        <a:buAutoNum type="arabicPeriod"/>
                      </a:pPr>
                      <a:r>
                        <a:rPr lang="en-US" sz="1400" dirty="0">
                          <a:effectLst/>
                          <a:hlinkClick r:id="rId4"/>
                        </a:rPr>
                        <a:t>Paul Lynde, Psy.D. (he/him/his)</a:t>
                      </a:r>
                      <a:r>
                        <a:rPr lang="en-US" sz="1400" dirty="0">
                          <a:effectLst/>
                        </a:rPr>
                        <a:t> (Role: Presenter)</a:t>
                      </a:r>
                    </a:p>
                    <a:p>
                      <a:pPr algn="ctr">
                        <a:buFont typeface="+mj-lt"/>
                        <a:buAutoNum type="arabicPeriod"/>
                      </a:pPr>
                      <a:r>
                        <a:rPr lang="en-US" sz="1400" dirty="0">
                          <a:effectLst/>
                          <a:hlinkClick r:id="rId5"/>
                        </a:rPr>
                        <a:t>Elizabeth Montgomery, ABPP, MSW (she/her/hers)</a:t>
                      </a:r>
                      <a:r>
                        <a:rPr lang="en-US" sz="1400" dirty="0">
                          <a:effectLst/>
                        </a:rPr>
                        <a:t> (Role: Moderator)</a:t>
                      </a:r>
                    </a:p>
                    <a:p>
                      <a:pPr algn="ctr"/>
                      <a:r>
                        <a:rPr lang="en-US" sz="1400" b="1" dirty="0">
                          <a:effectLst/>
                        </a:rPr>
                        <a:t>Overall Abstract and Details</a:t>
                      </a:r>
                    </a:p>
                    <a:p>
                      <a:pPr algn="ctr"/>
                      <a:r>
                        <a:rPr lang="en-US" sz="1400" b="1" dirty="0">
                          <a:effectLst/>
                        </a:rPr>
                        <a:t>Category</a:t>
                      </a:r>
                    </a:p>
                    <a:p>
                      <a:pPr algn="ctr"/>
                      <a:r>
                        <a:rPr lang="en-US" sz="1400" dirty="0">
                          <a:effectLst/>
                        </a:rPr>
                        <a:t>1st choice: Anger</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56754832"/>
                  </a:ext>
                </a:extLst>
              </a:tr>
            </a:tbl>
          </a:graphicData>
        </a:graphic>
      </p:graphicFrame>
      <p:pic>
        <p:nvPicPr>
          <p:cNvPr id="2049" name="Picture 1" descr="Event banner">
            <a:extLst>
              <a:ext uri="{FF2B5EF4-FFF2-40B4-BE49-F238E27FC236}">
                <a16:creationId xmlns:a16="http://schemas.microsoft.com/office/drawing/2014/main" id="{5BB2E266-E0AC-8E5A-6665-11C572902D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704" y="1723698"/>
            <a:ext cx="7005151" cy="6935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12405F-B346-E14F-FA8C-378CDE7D359E}"/>
              </a:ext>
            </a:extLst>
          </p:cNvPr>
          <p:cNvSpPr txBox="1"/>
          <p:nvPr/>
        </p:nvSpPr>
        <p:spPr>
          <a:xfrm>
            <a:off x="1282262" y="525517"/>
            <a:ext cx="7598979" cy="1015663"/>
          </a:xfrm>
          <a:prstGeom prst="rect">
            <a:avLst/>
          </a:prstGeom>
          <a:noFill/>
        </p:spPr>
        <p:txBody>
          <a:bodyPr wrap="square" rtlCol="0">
            <a:spAutoFit/>
          </a:bodyPr>
          <a:lstStyle/>
          <a:p>
            <a:pPr algn="ctr"/>
            <a:r>
              <a:rPr lang="en-US" sz="2000" b="1" dirty="0">
                <a:solidFill>
                  <a:srgbClr val="33ADAD"/>
                </a:solidFill>
              </a:rPr>
              <a:t>Once you are done, review and submit the proposal. </a:t>
            </a:r>
          </a:p>
          <a:p>
            <a:pPr algn="ctr"/>
            <a:endParaRPr lang="en-US" sz="2000" b="1" dirty="0">
              <a:solidFill>
                <a:srgbClr val="33ADAD"/>
              </a:solidFill>
            </a:endParaRPr>
          </a:p>
          <a:p>
            <a:pPr algn="ctr"/>
            <a:r>
              <a:rPr lang="en-US" sz="2000" b="1" dirty="0">
                <a:solidFill>
                  <a:srgbClr val="33ADAD"/>
                </a:solidFill>
              </a:rPr>
              <a:t>You will receive an email confirmation that looks like this: </a:t>
            </a:r>
          </a:p>
        </p:txBody>
      </p:sp>
    </p:spTree>
    <p:extLst>
      <p:ext uri="{BB962C8B-B14F-4D97-AF65-F5344CB8AC3E}">
        <p14:creationId xmlns:p14="http://schemas.microsoft.com/office/powerpoint/2010/main" val="3130627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10;&#10;Description automatically generated">
            <a:extLst>
              <a:ext uri="{FF2B5EF4-FFF2-40B4-BE49-F238E27FC236}">
                <a16:creationId xmlns:a16="http://schemas.microsoft.com/office/drawing/2014/main" id="{010D0F93-D83E-BAE3-0499-2BCDDE513F34}"/>
              </a:ext>
            </a:extLst>
          </p:cNvPr>
          <p:cNvPicPr>
            <a:picLocks noChangeAspect="1"/>
          </p:cNvPicPr>
          <p:nvPr/>
        </p:nvPicPr>
        <p:blipFill rotWithShape="1">
          <a:blip r:embed="rId2">
            <a:extLst>
              <a:ext uri="{28A0092B-C50C-407E-A947-70E740481C1C}">
                <a14:useLocalDpi xmlns:a14="http://schemas.microsoft.com/office/drawing/2010/main" val="0"/>
              </a:ext>
            </a:extLst>
          </a:blip>
          <a:srcRect l="1293"/>
          <a:stretch/>
        </p:blipFill>
        <p:spPr bwMode="auto">
          <a:xfrm>
            <a:off x="1179830" y="158750"/>
            <a:ext cx="9832340" cy="6540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8087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394B3B77-DCE5-1FD6-646B-AFF0802F6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352" y="105103"/>
            <a:ext cx="8881897" cy="6679450"/>
          </a:xfrm>
          <a:prstGeom prst="rect">
            <a:avLst/>
          </a:prstGeom>
        </p:spPr>
      </p:pic>
    </p:spTree>
    <p:extLst>
      <p:ext uri="{BB962C8B-B14F-4D97-AF65-F5344CB8AC3E}">
        <p14:creationId xmlns:p14="http://schemas.microsoft.com/office/powerpoint/2010/main" val="1615085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FC3B8EF7-D3F5-7DCF-1FCE-1938034EC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124" y="176466"/>
            <a:ext cx="8723586" cy="6632933"/>
          </a:xfrm>
          <a:prstGeom prst="rect">
            <a:avLst/>
          </a:prstGeom>
        </p:spPr>
      </p:pic>
    </p:spTree>
    <p:extLst>
      <p:ext uri="{BB962C8B-B14F-4D97-AF65-F5344CB8AC3E}">
        <p14:creationId xmlns:p14="http://schemas.microsoft.com/office/powerpoint/2010/main" val="323425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5B5B19C7-C1F7-D817-1A71-B8533935C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641" y="119422"/>
            <a:ext cx="8904791" cy="6738577"/>
          </a:xfrm>
          <a:prstGeom prst="rect">
            <a:avLst/>
          </a:prstGeom>
        </p:spPr>
      </p:pic>
    </p:spTree>
    <p:extLst>
      <p:ext uri="{BB962C8B-B14F-4D97-AF65-F5344CB8AC3E}">
        <p14:creationId xmlns:p14="http://schemas.microsoft.com/office/powerpoint/2010/main" val="331809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8E13-F925-53FA-B67C-974D43B3DC1B}"/>
              </a:ext>
            </a:extLst>
          </p:cNvPr>
          <p:cNvSpPr>
            <a:spLocks noGrp="1"/>
          </p:cNvSpPr>
          <p:nvPr>
            <p:ph type="title"/>
          </p:nvPr>
        </p:nvSpPr>
        <p:spPr>
          <a:xfrm>
            <a:off x="637563" y="394283"/>
            <a:ext cx="10716237" cy="1296405"/>
          </a:xfrm>
        </p:spPr>
        <p:txBody>
          <a:bodyPr>
            <a:noAutofit/>
          </a:bodyPr>
          <a:lstStyle/>
          <a:p>
            <a:r>
              <a:rPr lang="en-US" sz="3000" b="1" dirty="0">
                <a:solidFill>
                  <a:srgbClr val="33ADAD"/>
                </a:solidFill>
              </a:rPr>
              <a:t>Once you create your account, you will then be directed to a privacy agreement which you will have to virtually agree to and sign.</a:t>
            </a:r>
          </a:p>
        </p:txBody>
      </p:sp>
      <p:pic>
        <p:nvPicPr>
          <p:cNvPr id="4" name="Picture 3">
            <a:extLst>
              <a:ext uri="{FF2B5EF4-FFF2-40B4-BE49-F238E27FC236}">
                <a16:creationId xmlns:a16="http://schemas.microsoft.com/office/drawing/2014/main" id="{03B6C172-8B63-8608-58E9-3B6C104C56D7}"/>
              </a:ext>
            </a:extLst>
          </p:cNvPr>
          <p:cNvPicPr>
            <a:picLocks noChangeAspect="1"/>
          </p:cNvPicPr>
          <p:nvPr/>
        </p:nvPicPr>
        <p:blipFill rotWithShape="1">
          <a:blip r:embed="rId2"/>
          <a:srcRect l="2368" t="60491" r="4947" b="11579"/>
          <a:stretch/>
        </p:blipFill>
        <p:spPr>
          <a:xfrm>
            <a:off x="108187" y="1974716"/>
            <a:ext cx="11245613" cy="2987472"/>
          </a:xfrm>
          <a:prstGeom prst="rect">
            <a:avLst/>
          </a:prstGeom>
        </p:spPr>
      </p:pic>
    </p:spTree>
    <p:extLst>
      <p:ext uri="{BB962C8B-B14F-4D97-AF65-F5344CB8AC3E}">
        <p14:creationId xmlns:p14="http://schemas.microsoft.com/office/powerpoint/2010/main" val="46708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BE24-65AA-25B8-9206-5DBBB7AF5A9A}"/>
              </a:ext>
            </a:extLst>
          </p:cNvPr>
          <p:cNvSpPr>
            <a:spLocks noGrp="1"/>
          </p:cNvSpPr>
          <p:nvPr>
            <p:ph type="title"/>
          </p:nvPr>
        </p:nvSpPr>
        <p:spPr>
          <a:xfrm>
            <a:off x="838200" y="365126"/>
            <a:ext cx="10515600" cy="860560"/>
          </a:xfrm>
        </p:spPr>
        <p:txBody>
          <a:bodyPr/>
          <a:lstStyle/>
          <a:p>
            <a:pPr algn="ctr"/>
            <a:r>
              <a:rPr lang="en-US" b="1" dirty="0">
                <a:solidFill>
                  <a:srgbClr val="33ADAD"/>
                </a:solidFill>
              </a:rPr>
              <a:t>Start a New Submission and Task </a:t>
            </a:r>
          </a:p>
        </p:txBody>
      </p:sp>
      <p:sp>
        <p:nvSpPr>
          <p:cNvPr id="3" name="Content Placeholder 2">
            <a:extLst>
              <a:ext uri="{FF2B5EF4-FFF2-40B4-BE49-F238E27FC236}">
                <a16:creationId xmlns:a16="http://schemas.microsoft.com/office/drawing/2014/main" id="{55319071-6B21-3B7B-5CDA-A00FD65E77C7}"/>
              </a:ext>
            </a:extLst>
          </p:cNvPr>
          <p:cNvSpPr>
            <a:spLocks noGrp="1"/>
          </p:cNvSpPr>
          <p:nvPr>
            <p:ph idx="1"/>
          </p:nvPr>
        </p:nvSpPr>
        <p:spPr>
          <a:xfrm>
            <a:off x="838200" y="1079770"/>
            <a:ext cx="10515600" cy="4494179"/>
          </a:xfrm>
        </p:spPr>
        <p:txBody>
          <a:bodyPr>
            <a:normAutofit/>
          </a:bodyPr>
          <a:lstStyle/>
          <a:p>
            <a:pPr marL="0" indent="0">
              <a:buNone/>
            </a:pPr>
            <a:r>
              <a:rPr lang="en-US" sz="2500" b="1" dirty="0">
                <a:solidFill>
                  <a:srgbClr val="33ADAD"/>
                </a:solidFill>
              </a:rPr>
              <a:t>After you e-sign your privacy agreement, you will be directed here to begin your new submission. Click + sign to begin a new submission.</a:t>
            </a:r>
          </a:p>
        </p:txBody>
      </p:sp>
      <p:pic>
        <p:nvPicPr>
          <p:cNvPr id="5" name="Picture 4">
            <a:extLst>
              <a:ext uri="{FF2B5EF4-FFF2-40B4-BE49-F238E27FC236}">
                <a16:creationId xmlns:a16="http://schemas.microsoft.com/office/drawing/2014/main" id="{EAD626D8-79E0-EA0C-92D9-CBD44BF3A192}"/>
              </a:ext>
            </a:extLst>
          </p:cNvPr>
          <p:cNvPicPr>
            <a:picLocks noChangeAspect="1"/>
          </p:cNvPicPr>
          <p:nvPr/>
        </p:nvPicPr>
        <p:blipFill rotWithShape="1">
          <a:blip r:embed="rId2"/>
          <a:srcRect l="3418" t="12320" r="5325" b="9930"/>
          <a:stretch/>
        </p:blipFill>
        <p:spPr>
          <a:xfrm>
            <a:off x="838200" y="1940330"/>
            <a:ext cx="10901829" cy="4275643"/>
          </a:xfrm>
          <a:prstGeom prst="rect">
            <a:avLst/>
          </a:prstGeom>
        </p:spPr>
      </p:pic>
      <p:sp>
        <p:nvSpPr>
          <p:cNvPr id="6" name="TextBox 5">
            <a:extLst>
              <a:ext uri="{FF2B5EF4-FFF2-40B4-BE49-F238E27FC236}">
                <a16:creationId xmlns:a16="http://schemas.microsoft.com/office/drawing/2014/main" id="{24C17BFE-BE1F-23D5-0D43-D96AFFE1A99A}"/>
              </a:ext>
            </a:extLst>
          </p:cNvPr>
          <p:cNvSpPr txBox="1"/>
          <p:nvPr/>
        </p:nvSpPr>
        <p:spPr>
          <a:xfrm>
            <a:off x="1634248" y="6215974"/>
            <a:ext cx="10311321" cy="369332"/>
          </a:xfrm>
          <a:prstGeom prst="rect">
            <a:avLst/>
          </a:prstGeom>
          <a:noFill/>
        </p:spPr>
        <p:txBody>
          <a:bodyPr wrap="square" rtlCol="0">
            <a:spAutoFit/>
          </a:bodyPr>
          <a:lstStyle/>
          <a:p>
            <a:r>
              <a:rPr lang="en-US" b="1" i="1" dirty="0">
                <a:solidFill>
                  <a:srgbClr val="33ADAD"/>
                </a:solidFill>
              </a:rPr>
              <a:t>TIP: If you need to exit your submission and return to complete it later, remember to click </a:t>
            </a:r>
            <a:r>
              <a:rPr lang="en-US" b="1" i="1" u="sng" dirty="0">
                <a:solidFill>
                  <a:srgbClr val="33ADAD"/>
                </a:solidFill>
              </a:rPr>
              <a:t>Save. </a:t>
            </a:r>
          </a:p>
        </p:txBody>
      </p:sp>
    </p:spTree>
    <p:extLst>
      <p:ext uri="{BB962C8B-B14F-4D97-AF65-F5344CB8AC3E}">
        <p14:creationId xmlns:p14="http://schemas.microsoft.com/office/powerpoint/2010/main" val="72417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46ABCC-9D62-3E1E-B819-76AC944556F3}"/>
              </a:ext>
            </a:extLst>
          </p:cNvPr>
          <p:cNvSpPr>
            <a:spLocks noGrp="1"/>
          </p:cNvSpPr>
          <p:nvPr>
            <p:ph idx="1"/>
          </p:nvPr>
        </p:nvSpPr>
        <p:spPr>
          <a:xfrm>
            <a:off x="94593" y="1755227"/>
            <a:ext cx="2459422" cy="3205655"/>
          </a:xfrm>
          <a:ln>
            <a:solidFill>
              <a:srgbClr val="33ADAD"/>
            </a:solidFill>
          </a:ln>
        </p:spPr>
        <p:txBody>
          <a:bodyPr>
            <a:normAutofit/>
          </a:bodyPr>
          <a:lstStyle/>
          <a:p>
            <a:pPr marL="0" indent="0">
              <a:lnSpc>
                <a:spcPct val="100000"/>
              </a:lnSpc>
              <a:buNone/>
            </a:pPr>
            <a:endParaRPr lang="en-US" sz="1200" b="1" dirty="0">
              <a:solidFill>
                <a:srgbClr val="33ADAD"/>
              </a:solidFill>
            </a:endParaRPr>
          </a:p>
          <a:p>
            <a:pPr marL="0" indent="0">
              <a:lnSpc>
                <a:spcPct val="100000"/>
              </a:lnSpc>
              <a:buNone/>
            </a:pPr>
            <a:r>
              <a:rPr lang="en-US" sz="1200" b="1" dirty="0">
                <a:solidFill>
                  <a:srgbClr val="33ADAD"/>
                </a:solidFill>
              </a:rPr>
              <a:t>When you begin a new submission, you will be asked to fill out new information about your abstract. You will see a series of “fill-in-the-blank” options as well as drop-list options to choose selections from, like shown here. On this page, you will be asked to title you submission type. Below the drop-down list, there is a description of each submission type to help guide you. </a:t>
            </a:r>
          </a:p>
          <a:p>
            <a:pPr marL="0" indent="0">
              <a:lnSpc>
                <a:spcPct val="100000"/>
              </a:lnSpc>
              <a:buNone/>
            </a:pPr>
            <a:r>
              <a:rPr lang="en-US" sz="1200" b="1" dirty="0">
                <a:solidFill>
                  <a:srgbClr val="33ADAD"/>
                </a:solidFill>
              </a:rPr>
              <a:t>When you have selected, please click “Submit”. </a:t>
            </a:r>
          </a:p>
        </p:txBody>
      </p:sp>
      <p:sp>
        <p:nvSpPr>
          <p:cNvPr id="7" name="TextBox 6">
            <a:extLst>
              <a:ext uri="{FF2B5EF4-FFF2-40B4-BE49-F238E27FC236}">
                <a16:creationId xmlns:a16="http://schemas.microsoft.com/office/drawing/2014/main" id="{5C6709D6-1DB1-DCCC-2845-232E29D4BB13}"/>
              </a:ext>
            </a:extLst>
          </p:cNvPr>
          <p:cNvSpPr txBox="1"/>
          <p:nvPr/>
        </p:nvSpPr>
        <p:spPr>
          <a:xfrm>
            <a:off x="1841871" y="6176963"/>
            <a:ext cx="9064455" cy="584775"/>
          </a:xfrm>
          <a:prstGeom prst="rect">
            <a:avLst/>
          </a:prstGeom>
          <a:noFill/>
        </p:spPr>
        <p:txBody>
          <a:bodyPr wrap="square" rtlCol="0">
            <a:spAutoFit/>
          </a:bodyPr>
          <a:lstStyle/>
          <a:p>
            <a:r>
              <a:rPr lang="en-US" sz="1600" b="1" dirty="0">
                <a:solidFill>
                  <a:srgbClr val="33ADAD"/>
                </a:solidFill>
              </a:rPr>
              <a:t>Each submission type has different field requirements, so once you choose a type, you cannot modify it.</a:t>
            </a:r>
          </a:p>
          <a:p>
            <a:r>
              <a:rPr lang="en-US" sz="1600" b="1" dirty="0">
                <a:solidFill>
                  <a:srgbClr val="33ADAD"/>
                </a:solidFill>
              </a:rPr>
              <a:t>You must create a new submission to choose a different submission type. </a:t>
            </a:r>
          </a:p>
        </p:txBody>
      </p:sp>
      <p:pic>
        <p:nvPicPr>
          <p:cNvPr id="10" name="Picture 9">
            <a:extLst>
              <a:ext uri="{FF2B5EF4-FFF2-40B4-BE49-F238E27FC236}">
                <a16:creationId xmlns:a16="http://schemas.microsoft.com/office/drawing/2014/main" id="{69D3347D-12F4-A5C7-30C3-8E715C33ADB7}"/>
              </a:ext>
            </a:extLst>
          </p:cNvPr>
          <p:cNvPicPr>
            <a:picLocks noChangeAspect="1"/>
          </p:cNvPicPr>
          <p:nvPr/>
        </p:nvPicPr>
        <p:blipFill rotWithShape="1">
          <a:blip r:embed="rId2"/>
          <a:srcRect l="4499" t="14901" r="17598" b="9278"/>
          <a:stretch/>
        </p:blipFill>
        <p:spPr>
          <a:xfrm>
            <a:off x="2680138" y="1400662"/>
            <a:ext cx="7669140" cy="4576354"/>
          </a:xfrm>
          <a:prstGeom prst="rect">
            <a:avLst/>
          </a:prstGeom>
        </p:spPr>
      </p:pic>
      <p:pic>
        <p:nvPicPr>
          <p:cNvPr id="12" name="Picture 11">
            <a:extLst>
              <a:ext uri="{FF2B5EF4-FFF2-40B4-BE49-F238E27FC236}">
                <a16:creationId xmlns:a16="http://schemas.microsoft.com/office/drawing/2014/main" id="{E7AF2903-A925-DA61-F5DF-5D403EED9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32" y="78360"/>
            <a:ext cx="10646979" cy="1109060"/>
          </a:xfrm>
          <a:prstGeom prst="rect">
            <a:avLst/>
          </a:prstGeom>
        </p:spPr>
      </p:pic>
    </p:spTree>
    <p:extLst>
      <p:ext uri="{BB962C8B-B14F-4D97-AF65-F5344CB8AC3E}">
        <p14:creationId xmlns:p14="http://schemas.microsoft.com/office/powerpoint/2010/main" val="100648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0F4210-9ADB-3444-6276-579211741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41" y="191567"/>
            <a:ext cx="11269717" cy="1173929"/>
          </a:xfrm>
          <a:prstGeom prst="rect">
            <a:avLst/>
          </a:prstGeom>
        </p:spPr>
      </p:pic>
      <p:pic>
        <p:nvPicPr>
          <p:cNvPr id="6" name="Picture 5">
            <a:extLst>
              <a:ext uri="{FF2B5EF4-FFF2-40B4-BE49-F238E27FC236}">
                <a16:creationId xmlns:a16="http://schemas.microsoft.com/office/drawing/2014/main" id="{4F873606-BE9E-20D1-2FB3-812DA89A0801}"/>
              </a:ext>
            </a:extLst>
          </p:cNvPr>
          <p:cNvPicPr>
            <a:picLocks noChangeAspect="1"/>
          </p:cNvPicPr>
          <p:nvPr/>
        </p:nvPicPr>
        <p:blipFill rotWithShape="1">
          <a:blip r:embed="rId3"/>
          <a:srcRect l="15776" t="14253" r="18535" b="10498"/>
          <a:stretch/>
        </p:blipFill>
        <p:spPr>
          <a:xfrm>
            <a:off x="2685394" y="1365496"/>
            <a:ext cx="6821212" cy="4953390"/>
          </a:xfrm>
          <a:prstGeom prst="rect">
            <a:avLst/>
          </a:prstGeom>
        </p:spPr>
      </p:pic>
      <p:sp>
        <p:nvSpPr>
          <p:cNvPr id="8" name="TextBox 7">
            <a:extLst>
              <a:ext uri="{FF2B5EF4-FFF2-40B4-BE49-F238E27FC236}">
                <a16:creationId xmlns:a16="http://schemas.microsoft.com/office/drawing/2014/main" id="{644EF9D6-D20A-3E2D-0204-2AE3B6CCB8F7}"/>
              </a:ext>
            </a:extLst>
          </p:cNvPr>
          <p:cNvSpPr txBox="1"/>
          <p:nvPr/>
        </p:nvSpPr>
        <p:spPr>
          <a:xfrm>
            <a:off x="683173" y="2112579"/>
            <a:ext cx="2701158" cy="2031325"/>
          </a:xfrm>
          <a:prstGeom prst="rect">
            <a:avLst/>
          </a:prstGeom>
          <a:noFill/>
        </p:spPr>
        <p:txBody>
          <a:bodyPr wrap="square" rtlCol="0">
            <a:spAutoFit/>
          </a:bodyPr>
          <a:lstStyle/>
          <a:p>
            <a:r>
              <a:rPr lang="en-US" sz="1400" b="1" dirty="0">
                <a:solidFill>
                  <a:srgbClr val="33ADAD"/>
                </a:solidFill>
              </a:rPr>
              <a:t>Once you submit your title and submission type, you will be directed to this page. On this page you will see 8 numbered selections that you must click on to continue moving forward. Begin with selection One (1) by clicking on the blue lettering </a:t>
            </a:r>
            <a:r>
              <a:rPr lang="en-US" sz="1400" b="1" dirty="0">
                <a:solidFill>
                  <a:srgbClr val="00B0F0"/>
                </a:solidFill>
              </a:rPr>
              <a:t>Panelists. </a:t>
            </a:r>
          </a:p>
        </p:txBody>
      </p:sp>
      <p:sp>
        <p:nvSpPr>
          <p:cNvPr id="9" name="Arrow: Right 8">
            <a:extLst>
              <a:ext uri="{FF2B5EF4-FFF2-40B4-BE49-F238E27FC236}">
                <a16:creationId xmlns:a16="http://schemas.microsoft.com/office/drawing/2014/main" id="{57FE6DB3-3CC4-2454-CEF9-529BB562A857}"/>
              </a:ext>
            </a:extLst>
          </p:cNvPr>
          <p:cNvSpPr/>
          <p:nvPr/>
        </p:nvSpPr>
        <p:spPr>
          <a:xfrm>
            <a:off x="2895127" y="4278927"/>
            <a:ext cx="978408" cy="484632"/>
          </a:xfrm>
          <a:prstGeom prst="rightArrow">
            <a:avLst/>
          </a:prstGeom>
          <a:solidFill>
            <a:srgbClr val="009797"/>
          </a:solidFill>
          <a:ln>
            <a:solidFill>
              <a:srgbClr val="33A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ADAD"/>
              </a:solidFill>
            </a:endParaRPr>
          </a:p>
        </p:txBody>
      </p:sp>
    </p:spTree>
    <p:extLst>
      <p:ext uri="{BB962C8B-B14F-4D97-AF65-F5344CB8AC3E}">
        <p14:creationId xmlns:p14="http://schemas.microsoft.com/office/powerpoint/2010/main" val="92740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7465-7AB8-9D48-6A72-FE6929C7F180}"/>
              </a:ext>
            </a:extLst>
          </p:cNvPr>
          <p:cNvSpPr>
            <a:spLocks noGrp="1"/>
          </p:cNvSpPr>
          <p:nvPr>
            <p:ph type="title"/>
          </p:nvPr>
        </p:nvSpPr>
        <p:spPr>
          <a:xfrm>
            <a:off x="838200" y="199019"/>
            <a:ext cx="10515600" cy="515684"/>
          </a:xfrm>
        </p:spPr>
        <p:txBody>
          <a:bodyPr>
            <a:normAutofit fontScale="90000"/>
          </a:bodyPr>
          <a:lstStyle/>
          <a:p>
            <a:r>
              <a:rPr lang="en-US" b="1" dirty="0">
                <a:solidFill>
                  <a:srgbClr val="33ADAD"/>
                </a:solidFill>
              </a:rPr>
              <a:t>              Task List #1: Presenters/Authors </a:t>
            </a:r>
          </a:p>
        </p:txBody>
      </p:sp>
      <p:sp>
        <p:nvSpPr>
          <p:cNvPr id="3" name="TextBox 2">
            <a:extLst>
              <a:ext uri="{FF2B5EF4-FFF2-40B4-BE49-F238E27FC236}">
                <a16:creationId xmlns:a16="http://schemas.microsoft.com/office/drawing/2014/main" id="{24262C38-5714-AAFD-D851-4A141D091848}"/>
              </a:ext>
            </a:extLst>
          </p:cNvPr>
          <p:cNvSpPr txBox="1"/>
          <p:nvPr/>
        </p:nvSpPr>
        <p:spPr>
          <a:xfrm>
            <a:off x="367862" y="609600"/>
            <a:ext cx="11424745" cy="830997"/>
          </a:xfrm>
          <a:prstGeom prst="rect">
            <a:avLst/>
          </a:prstGeom>
          <a:noFill/>
        </p:spPr>
        <p:txBody>
          <a:bodyPr wrap="square" rtlCol="0">
            <a:spAutoFit/>
          </a:bodyPr>
          <a:lstStyle/>
          <a:p>
            <a:r>
              <a:rPr lang="en-US" sz="1600" dirty="0">
                <a:solidFill>
                  <a:srgbClr val="33ADAD"/>
                </a:solidFill>
              </a:rPr>
              <a:t>TIP: The presenter (s)/author(s) that you add within this task will be carried over to the individual abstract task (see below). </a:t>
            </a:r>
            <a:r>
              <a:rPr lang="en-US" sz="1600" b="1" dirty="0">
                <a:solidFill>
                  <a:srgbClr val="33ADAD"/>
                </a:solidFill>
              </a:rPr>
              <a:t>Please only enter Authors here that will serve as Chair, Discussant, and/or Presenter and will be attending the conference and actively presenting.</a:t>
            </a:r>
            <a:r>
              <a:rPr lang="en-US" sz="1600" dirty="0">
                <a:solidFill>
                  <a:srgbClr val="33ADAD"/>
                </a:solidFill>
              </a:rPr>
              <a:t> Co-authors for the individual abstracts who are not presenting should be entered through the “Individual Abstracts” section. </a:t>
            </a:r>
          </a:p>
        </p:txBody>
      </p:sp>
      <p:pic>
        <p:nvPicPr>
          <p:cNvPr id="5" name="Picture 4">
            <a:extLst>
              <a:ext uri="{FF2B5EF4-FFF2-40B4-BE49-F238E27FC236}">
                <a16:creationId xmlns:a16="http://schemas.microsoft.com/office/drawing/2014/main" id="{399B63A0-4F7A-AFDD-ECB7-B739C6A9E9CF}"/>
              </a:ext>
            </a:extLst>
          </p:cNvPr>
          <p:cNvPicPr>
            <a:picLocks noChangeAspect="1"/>
          </p:cNvPicPr>
          <p:nvPr/>
        </p:nvPicPr>
        <p:blipFill rotWithShape="1">
          <a:blip r:embed="rId2"/>
          <a:srcRect l="21294" t="13182" r="21206" b="8046"/>
          <a:stretch/>
        </p:blipFill>
        <p:spPr>
          <a:xfrm>
            <a:off x="3492360" y="1440597"/>
            <a:ext cx="5817178" cy="5185039"/>
          </a:xfrm>
          <a:prstGeom prst="rect">
            <a:avLst/>
          </a:prstGeom>
        </p:spPr>
      </p:pic>
      <p:sp>
        <p:nvSpPr>
          <p:cNvPr id="6" name="TextBox 5">
            <a:extLst>
              <a:ext uri="{FF2B5EF4-FFF2-40B4-BE49-F238E27FC236}">
                <a16:creationId xmlns:a16="http://schemas.microsoft.com/office/drawing/2014/main" id="{B8D5A6DA-3143-0E18-5116-E2EE468FE0F6}"/>
              </a:ext>
            </a:extLst>
          </p:cNvPr>
          <p:cNvSpPr txBox="1"/>
          <p:nvPr/>
        </p:nvSpPr>
        <p:spPr>
          <a:xfrm>
            <a:off x="641131" y="2869324"/>
            <a:ext cx="2396359" cy="2585323"/>
          </a:xfrm>
          <a:prstGeom prst="rect">
            <a:avLst/>
          </a:prstGeom>
          <a:noFill/>
        </p:spPr>
        <p:txBody>
          <a:bodyPr wrap="square" rtlCol="0">
            <a:spAutoFit/>
          </a:bodyPr>
          <a:lstStyle/>
          <a:p>
            <a:r>
              <a:rPr lang="en-US" b="1" dirty="0">
                <a:solidFill>
                  <a:srgbClr val="33ADAD"/>
                </a:solidFill>
              </a:rPr>
              <a:t>You will then be directed to this page, which allows you to add panelists. You must add one panelist. When you fill out the information, click “Add Panelist” then scroll down.</a:t>
            </a:r>
          </a:p>
        </p:txBody>
      </p:sp>
      <p:sp>
        <p:nvSpPr>
          <p:cNvPr id="9" name="TextBox 8">
            <a:extLst>
              <a:ext uri="{FF2B5EF4-FFF2-40B4-BE49-F238E27FC236}">
                <a16:creationId xmlns:a16="http://schemas.microsoft.com/office/drawing/2014/main" id="{68591D96-F6D5-EBC5-70EC-3D484C8636E9}"/>
              </a:ext>
            </a:extLst>
          </p:cNvPr>
          <p:cNvSpPr txBox="1"/>
          <p:nvPr/>
        </p:nvSpPr>
        <p:spPr>
          <a:xfrm>
            <a:off x="9396246" y="2869324"/>
            <a:ext cx="1957553" cy="2585323"/>
          </a:xfrm>
          <a:prstGeom prst="rect">
            <a:avLst/>
          </a:prstGeom>
          <a:noFill/>
        </p:spPr>
        <p:txBody>
          <a:bodyPr wrap="square" rtlCol="0">
            <a:spAutoFit/>
          </a:bodyPr>
          <a:lstStyle/>
          <a:p>
            <a:r>
              <a:rPr lang="en-US" b="1" dirty="0">
                <a:solidFill>
                  <a:srgbClr val="33ADAD"/>
                </a:solidFill>
              </a:rPr>
              <a:t>Once you reach this page you will need to add a panelist. You must add at least 1, but no more than 7, panelists. You also must have 1-2</a:t>
            </a:r>
          </a:p>
          <a:p>
            <a:r>
              <a:rPr lang="en-US" b="1" dirty="0">
                <a:solidFill>
                  <a:srgbClr val="33ADAD"/>
                </a:solidFill>
              </a:rPr>
              <a:t>moderators.</a:t>
            </a:r>
          </a:p>
        </p:txBody>
      </p:sp>
      <p:sp>
        <p:nvSpPr>
          <p:cNvPr id="10" name="Arrow: Right 9">
            <a:extLst>
              <a:ext uri="{FF2B5EF4-FFF2-40B4-BE49-F238E27FC236}">
                <a16:creationId xmlns:a16="http://schemas.microsoft.com/office/drawing/2014/main" id="{A97BE31F-C0AF-A174-40DA-47095519890F}"/>
              </a:ext>
            </a:extLst>
          </p:cNvPr>
          <p:cNvSpPr/>
          <p:nvPr/>
        </p:nvSpPr>
        <p:spPr>
          <a:xfrm>
            <a:off x="2882462" y="5454647"/>
            <a:ext cx="978408" cy="484632"/>
          </a:xfrm>
          <a:prstGeom prst="rightArrow">
            <a:avLst/>
          </a:prstGeom>
          <a:solidFill>
            <a:srgbClr val="009797"/>
          </a:solidFill>
          <a:ln>
            <a:solidFill>
              <a:srgbClr val="33A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ADAD"/>
              </a:solidFill>
            </a:endParaRPr>
          </a:p>
        </p:txBody>
      </p:sp>
    </p:spTree>
    <p:extLst>
      <p:ext uri="{BB962C8B-B14F-4D97-AF65-F5344CB8AC3E}">
        <p14:creationId xmlns:p14="http://schemas.microsoft.com/office/powerpoint/2010/main" val="11649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4B2850-9413-B466-4D58-4171B9DC5992}"/>
              </a:ext>
            </a:extLst>
          </p:cNvPr>
          <p:cNvPicPr>
            <a:picLocks noChangeAspect="1"/>
          </p:cNvPicPr>
          <p:nvPr/>
        </p:nvPicPr>
        <p:blipFill rotWithShape="1">
          <a:blip r:embed="rId2"/>
          <a:srcRect l="20862" t="27279" r="25861" b="11724"/>
          <a:stretch/>
        </p:blipFill>
        <p:spPr>
          <a:xfrm>
            <a:off x="3363089" y="325822"/>
            <a:ext cx="6722504" cy="5013433"/>
          </a:xfrm>
          <a:prstGeom prst="rect">
            <a:avLst/>
          </a:prstGeom>
        </p:spPr>
      </p:pic>
      <p:sp>
        <p:nvSpPr>
          <p:cNvPr id="6" name="TextBox 5">
            <a:extLst>
              <a:ext uri="{FF2B5EF4-FFF2-40B4-BE49-F238E27FC236}">
                <a16:creationId xmlns:a16="http://schemas.microsoft.com/office/drawing/2014/main" id="{2999461F-AAA0-DFD2-D116-8A934AF38E3B}"/>
              </a:ext>
            </a:extLst>
          </p:cNvPr>
          <p:cNvSpPr txBox="1"/>
          <p:nvPr/>
        </p:nvSpPr>
        <p:spPr>
          <a:xfrm>
            <a:off x="9522372" y="746234"/>
            <a:ext cx="199697" cy="872359"/>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45C28C7D-5802-EF72-0F9C-D59167F45D8E}"/>
              </a:ext>
            </a:extLst>
          </p:cNvPr>
          <p:cNvSpPr txBox="1"/>
          <p:nvPr/>
        </p:nvSpPr>
        <p:spPr>
          <a:xfrm>
            <a:off x="2322787" y="746234"/>
            <a:ext cx="1460938" cy="1384995"/>
          </a:xfrm>
          <a:prstGeom prst="rect">
            <a:avLst/>
          </a:prstGeom>
          <a:noFill/>
        </p:spPr>
        <p:txBody>
          <a:bodyPr wrap="square" rtlCol="0">
            <a:spAutoFit/>
          </a:bodyPr>
          <a:lstStyle/>
          <a:p>
            <a:r>
              <a:rPr lang="en-US" sz="1200" b="1" dirty="0">
                <a:solidFill>
                  <a:srgbClr val="33ADAD"/>
                </a:solidFill>
              </a:rPr>
              <a:t>When you scroll down you will see your added panelist listed below. You can then invite that panelist to remove or edit the profile.</a:t>
            </a:r>
          </a:p>
        </p:txBody>
      </p:sp>
      <p:sp>
        <p:nvSpPr>
          <p:cNvPr id="8" name="TextBox 7">
            <a:extLst>
              <a:ext uri="{FF2B5EF4-FFF2-40B4-BE49-F238E27FC236}">
                <a16:creationId xmlns:a16="http://schemas.microsoft.com/office/drawing/2014/main" id="{31784FD2-32FB-8F0E-6C84-35098016CD4E}"/>
              </a:ext>
            </a:extLst>
          </p:cNvPr>
          <p:cNvSpPr txBox="1"/>
          <p:nvPr/>
        </p:nvSpPr>
        <p:spPr>
          <a:xfrm>
            <a:off x="2322787" y="2406869"/>
            <a:ext cx="1508234" cy="2492990"/>
          </a:xfrm>
          <a:prstGeom prst="rect">
            <a:avLst/>
          </a:prstGeom>
          <a:noFill/>
        </p:spPr>
        <p:txBody>
          <a:bodyPr wrap="square" rtlCol="0">
            <a:spAutoFit/>
          </a:bodyPr>
          <a:lstStyle/>
          <a:p>
            <a:r>
              <a:rPr lang="en-US" sz="1200" b="1" dirty="0">
                <a:solidFill>
                  <a:srgbClr val="33ADAD"/>
                </a:solidFill>
              </a:rPr>
              <a:t>You will need to edit the profile information to complete it. You can see where it says “Profile Incomplete” below the panelist’s name and position. You must click “Edit Profile” before you are able to move forward by saving the panelists.</a:t>
            </a:r>
          </a:p>
        </p:txBody>
      </p:sp>
      <p:sp>
        <p:nvSpPr>
          <p:cNvPr id="16" name="TextBox 15">
            <a:extLst>
              <a:ext uri="{FF2B5EF4-FFF2-40B4-BE49-F238E27FC236}">
                <a16:creationId xmlns:a16="http://schemas.microsoft.com/office/drawing/2014/main" id="{E58DE9C5-3725-D35A-BE40-4CA394A79D57}"/>
              </a:ext>
            </a:extLst>
          </p:cNvPr>
          <p:cNvSpPr txBox="1"/>
          <p:nvPr/>
        </p:nvSpPr>
        <p:spPr>
          <a:xfrm>
            <a:off x="441433" y="746234"/>
            <a:ext cx="1664973" cy="5529807"/>
          </a:xfrm>
          <a:prstGeom prst="rect">
            <a:avLst/>
          </a:prstGeom>
          <a:noFill/>
          <a:ln w="19050">
            <a:solidFill>
              <a:schemeClr val="tx1"/>
            </a:solidFill>
          </a:ln>
        </p:spPr>
        <p:txBody>
          <a:bodyPr wrap="square" rtlCol="0">
            <a:spAutoFit/>
          </a:bodyPr>
          <a:lstStyle/>
          <a:p>
            <a:pPr algn="ctr"/>
            <a:r>
              <a:rPr lang="en-US" sz="1400" dirty="0">
                <a:solidFill>
                  <a:srgbClr val="33ADAD"/>
                </a:solidFill>
              </a:rPr>
              <a:t>Information Required for Authors</a:t>
            </a:r>
          </a:p>
          <a:p>
            <a:endParaRPr lang="en-US" sz="1400" dirty="0">
              <a:solidFill>
                <a:srgbClr val="33ADAD"/>
              </a:solidFill>
            </a:endParaRPr>
          </a:p>
          <a:p>
            <a:r>
              <a:rPr lang="en-US" sz="1400" dirty="0">
                <a:solidFill>
                  <a:srgbClr val="33ADAD"/>
                </a:solidFill>
              </a:rPr>
              <a:t>Title </a:t>
            </a:r>
          </a:p>
          <a:p>
            <a:endParaRPr lang="en-US" sz="1400" dirty="0">
              <a:solidFill>
                <a:srgbClr val="33ADAD"/>
              </a:solidFill>
            </a:endParaRPr>
          </a:p>
          <a:p>
            <a:r>
              <a:rPr lang="en-US" sz="1400" dirty="0">
                <a:solidFill>
                  <a:srgbClr val="33ADAD"/>
                </a:solidFill>
              </a:rPr>
              <a:t>Keywords                         (at least three)</a:t>
            </a:r>
          </a:p>
          <a:p>
            <a:endParaRPr lang="en-US" sz="1400" dirty="0">
              <a:solidFill>
                <a:srgbClr val="33ADAD"/>
              </a:solidFill>
            </a:endParaRPr>
          </a:p>
          <a:p>
            <a:r>
              <a:rPr lang="en-US" sz="1400" dirty="0">
                <a:solidFill>
                  <a:srgbClr val="33ADAD"/>
                </a:solidFill>
              </a:rPr>
              <a:t>Author Information</a:t>
            </a:r>
          </a:p>
          <a:p>
            <a:endParaRPr lang="en-US" sz="1400" dirty="0">
              <a:solidFill>
                <a:srgbClr val="33ADAD"/>
              </a:solidFill>
            </a:endParaRPr>
          </a:p>
          <a:p>
            <a:r>
              <a:rPr lang="en-US" sz="1400" dirty="0">
                <a:solidFill>
                  <a:srgbClr val="33ADAD"/>
                </a:solidFill>
              </a:rPr>
              <a:t>First &amp; Last Name </a:t>
            </a:r>
          </a:p>
          <a:p>
            <a:endParaRPr lang="en-US" sz="1400" dirty="0">
              <a:solidFill>
                <a:srgbClr val="33ADAD"/>
              </a:solidFill>
            </a:endParaRPr>
          </a:p>
          <a:p>
            <a:r>
              <a:rPr lang="en-US" sz="1400" dirty="0">
                <a:solidFill>
                  <a:srgbClr val="33ADAD"/>
                </a:solidFill>
              </a:rPr>
              <a:t>Email</a:t>
            </a:r>
          </a:p>
          <a:p>
            <a:endParaRPr lang="en-US" sz="1400" dirty="0">
              <a:solidFill>
                <a:srgbClr val="33ADAD"/>
              </a:solidFill>
            </a:endParaRPr>
          </a:p>
          <a:p>
            <a:r>
              <a:rPr lang="en-US" sz="1400" dirty="0">
                <a:solidFill>
                  <a:srgbClr val="33ADAD"/>
                </a:solidFill>
              </a:rPr>
              <a:t>Affiliation </a:t>
            </a:r>
          </a:p>
          <a:p>
            <a:endParaRPr lang="en-US" sz="1400" dirty="0">
              <a:solidFill>
                <a:srgbClr val="33ADAD"/>
              </a:solidFill>
            </a:endParaRPr>
          </a:p>
          <a:p>
            <a:r>
              <a:rPr lang="en-US" sz="1400" dirty="0">
                <a:solidFill>
                  <a:srgbClr val="33ADAD"/>
                </a:solidFill>
              </a:rPr>
              <a:t>Credentials/degrees</a:t>
            </a:r>
          </a:p>
          <a:p>
            <a:endParaRPr lang="en-US" sz="1400" dirty="0">
              <a:solidFill>
                <a:srgbClr val="33ADAD"/>
              </a:solidFill>
            </a:endParaRPr>
          </a:p>
          <a:p>
            <a:r>
              <a:rPr lang="en-US" sz="1400" dirty="0">
                <a:solidFill>
                  <a:srgbClr val="33ADAD"/>
                </a:solidFill>
              </a:rPr>
              <a:t>Role (Moderator, Presenter)</a:t>
            </a:r>
          </a:p>
          <a:p>
            <a:endParaRPr lang="en-US" sz="1400" dirty="0">
              <a:solidFill>
                <a:srgbClr val="33ADAD"/>
              </a:solidFill>
            </a:endParaRPr>
          </a:p>
          <a:p>
            <a:r>
              <a:rPr lang="en-US" sz="1400" dirty="0">
                <a:solidFill>
                  <a:srgbClr val="33ADAD"/>
                </a:solidFill>
              </a:rPr>
              <a:t>Membership Status</a:t>
            </a:r>
          </a:p>
          <a:p>
            <a:pPr algn="ctr"/>
            <a:endParaRPr lang="en-US" sz="1400" dirty="0">
              <a:solidFill>
                <a:srgbClr val="33ADAD"/>
              </a:solidFill>
            </a:endParaRPr>
          </a:p>
          <a:p>
            <a:pPr algn="ctr"/>
            <a:endParaRPr lang="en-US" sz="1400" dirty="0">
              <a:solidFill>
                <a:srgbClr val="33ADAD"/>
              </a:solidFill>
            </a:endParaRPr>
          </a:p>
        </p:txBody>
      </p:sp>
      <p:sp>
        <p:nvSpPr>
          <p:cNvPr id="20" name="TextBox 19">
            <a:extLst>
              <a:ext uri="{FF2B5EF4-FFF2-40B4-BE49-F238E27FC236}">
                <a16:creationId xmlns:a16="http://schemas.microsoft.com/office/drawing/2014/main" id="{49E324F0-7EAB-8FB2-FDAB-C8F6187A5402}"/>
              </a:ext>
            </a:extLst>
          </p:cNvPr>
          <p:cNvSpPr txBox="1"/>
          <p:nvPr/>
        </p:nvSpPr>
        <p:spPr>
          <a:xfrm>
            <a:off x="2659117" y="5339256"/>
            <a:ext cx="7861738" cy="1200329"/>
          </a:xfrm>
          <a:prstGeom prst="rect">
            <a:avLst/>
          </a:prstGeom>
          <a:noFill/>
        </p:spPr>
        <p:txBody>
          <a:bodyPr wrap="square" rtlCol="0">
            <a:spAutoFit/>
          </a:bodyPr>
          <a:lstStyle/>
          <a:p>
            <a:r>
              <a:rPr lang="en-US" b="1" dirty="0">
                <a:solidFill>
                  <a:srgbClr val="33ADAD"/>
                </a:solidFill>
              </a:rPr>
              <a:t>Note: Please “invite” panelists to edit their own profile. See the green button next to “Edit Profile” option below your additional panelist. This “invite” button will generate a unique email to the panelist with instructions and a link to finalize their profile. </a:t>
            </a:r>
          </a:p>
        </p:txBody>
      </p:sp>
    </p:spTree>
    <p:extLst>
      <p:ext uri="{BB962C8B-B14F-4D97-AF65-F5344CB8AC3E}">
        <p14:creationId xmlns:p14="http://schemas.microsoft.com/office/powerpoint/2010/main" val="2323346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Teams&#10;&#10;Description automatically generated">
            <a:extLst>
              <a:ext uri="{FF2B5EF4-FFF2-40B4-BE49-F238E27FC236}">
                <a16:creationId xmlns:a16="http://schemas.microsoft.com/office/drawing/2014/main" id="{21223495-3031-3B89-BEEB-19A016FA83FA}"/>
              </a:ext>
            </a:extLst>
          </p:cNvPr>
          <p:cNvPicPr>
            <a:picLocks noChangeAspect="1"/>
          </p:cNvPicPr>
          <p:nvPr/>
        </p:nvPicPr>
        <p:blipFill rotWithShape="1">
          <a:blip r:embed="rId2">
            <a:extLst>
              <a:ext uri="{28A0092B-C50C-407E-A947-70E740481C1C}">
                <a14:useLocalDpi xmlns:a14="http://schemas.microsoft.com/office/drawing/2010/main" val="0"/>
              </a:ext>
            </a:extLst>
          </a:blip>
          <a:srcRect l="902" r="3215"/>
          <a:stretch/>
        </p:blipFill>
        <p:spPr bwMode="auto">
          <a:xfrm>
            <a:off x="1185862" y="914400"/>
            <a:ext cx="9820275"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8927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1790</Words>
  <Application>Microsoft Office PowerPoint</Application>
  <PresentationFormat>Widescreen</PresentationFormat>
  <Paragraphs>126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Screenshot Guide</vt:lpstr>
      <vt:lpstr>Home Page for Submission Center</vt:lpstr>
      <vt:lpstr>Once you create your account, you will then be directed to a privacy agreement which you will have to virtually agree to and sign.</vt:lpstr>
      <vt:lpstr>Start a New Submission and Task </vt:lpstr>
      <vt:lpstr>PowerPoint Presentation</vt:lpstr>
      <vt:lpstr>PowerPoint Presentation</vt:lpstr>
      <vt:lpstr>              Task List #1: Presenters/Authors </vt:lpstr>
      <vt:lpstr>PowerPoint Presentation</vt:lpstr>
      <vt:lpstr>PowerPoint Presentation</vt:lpstr>
      <vt:lpstr>  Individual Abstracts and How to Request Information                   From Collaborating Presenters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List #7: Financial Disclosure Form</vt:lpstr>
      <vt:lpstr>Task List #8: Child Care Please select from the drop-down menu whether you will be utilizing the Child Care services at the convention.</vt:lpstr>
      <vt:lpstr>Completing the Task List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Screenshot Guide</dc:title>
  <dc:creator>Stephen Crane</dc:creator>
  <cp:lastModifiedBy>Stephen Crane</cp:lastModifiedBy>
  <cp:revision>30</cp:revision>
  <dcterms:created xsi:type="dcterms:W3CDTF">2024-02-06T14:49:19Z</dcterms:created>
  <dcterms:modified xsi:type="dcterms:W3CDTF">2024-02-07T18:59:03Z</dcterms:modified>
</cp:coreProperties>
</file>